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376" r:id="rId2"/>
    <p:sldId id="377" r:id="rId3"/>
    <p:sldId id="438" r:id="rId4"/>
    <p:sldId id="434" r:id="rId5"/>
    <p:sldId id="435" r:id="rId6"/>
    <p:sldId id="436" r:id="rId7"/>
    <p:sldId id="403" r:id="rId8"/>
    <p:sldId id="378" r:id="rId9"/>
    <p:sldId id="379" r:id="rId10"/>
    <p:sldId id="382" r:id="rId11"/>
    <p:sldId id="383" r:id="rId12"/>
    <p:sldId id="384" r:id="rId13"/>
    <p:sldId id="386" r:id="rId14"/>
    <p:sldId id="387" r:id="rId15"/>
    <p:sldId id="388" r:id="rId16"/>
    <p:sldId id="389" r:id="rId17"/>
    <p:sldId id="390" r:id="rId18"/>
    <p:sldId id="391" r:id="rId19"/>
    <p:sldId id="392" r:id="rId20"/>
    <p:sldId id="393" r:id="rId21"/>
    <p:sldId id="394" r:id="rId22"/>
    <p:sldId id="395" r:id="rId23"/>
    <p:sldId id="396" r:id="rId24"/>
    <p:sldId id="399" r:id="rId25"/>
    <p:sldId id="397" r:id="rId26"/>
    <p:sldId id="398" r:id="rId27"/>
    <p:sldId id="458" r:id="rId28"/>
    <p:sldId id="456" r:id="rId29"/>
    <p:sldId id="452" r:id="rId30"/>
    <p:sldId id="453" r:id="rId31"/>
    <p:sldId id="454" r:id="rId32"/>
    <p:sldId id="455" r:id="rId33"/>
    <p:sldId id="457" r:id="rId34"/>
    <p:sldId id="400" r:id="rId35"/>
    <p:sldId id="401" r:id="rId36"/>
    <p:sldId id="402" r:id="rId37"/>
    <p:sldId id="404" r:id="rId38"/>
    <p:sldId id="405" r:id="rId39"/>
    <p:sldId id="406" r:id="rId40"/>
    <p:sldId id="407" r:id="rId41"/>
    <p:sldId id="408" r:id="rId42"/>
    <p:sldId id="409" r:id="rId43"/>
    <p:sldId id="410" r:id="rId44"/>
    <p:sldId id="411" r:id="rId45"/>
    <p:sldId id="412" r:id="rId46"/>
    <p:sldId id="413" r:id="rId47"/>
    <p:sldId id="414" r:id="rId48"/>
    <p:sldId id="415" r:id="rId49"/>
    <p:sldId id="416" r:id="rId50"/>
    <p:sldId id="419" r:id="rId51"/>
    <p:sldId id="433" r:id="rId52"/>
    <p:sldId id="417" r:id="rId53"/>
    <p:sldId id="420" r:id="rId54"/>
    <p:sldId id="421" r:id="rId55"/>
    <p:sldId id="422" r:id="rId56"/>
    <p:sldId id="423" r:id="rId57"/>
    <p:sldId id="459" r:id="rId58"/>
    <p:sldId id="424" r:id="rId59"/>
    <p:sldId id="425" r:id="rId60"/>
    <p:sldId id="428" r:id="rId61"/>
    <p:sldId id="426" r:id="rId62"/>
    <p:sldId id="427" r:id="rId63"/>
    <p:sldId id="429" r:id="rId64"/>
    <p:sldId id="430" r:id="rId65"/>
    <p:sldId id="432" r:id="rId66"/>
    <p:sldId id="431" r:id="rId67"/>
    <p:sldId id="439" r:id="rId68"/>
    <p:sldId id="440" r:id="rId69"/>
    <p:sldId id="441" r:id="rId70"/>
    <p:sldId id="442" r:id="rId71"/>
    <p:sldId id="444" r:id="rId72"/>
    <p:sldId id="466" r:id="rId73"/>
    <p:sldId id="445" r:id="rId74"/>
    <p:sldId id="446" r:id="rId75"/>
    <p:sldId id="447" r:id="rId76"/>
    <p:sldId id="471" r:id="rId77"/>
    <p:sldId id="467" r:id="rId78"/>
    <p:sldId id="468" r:id="rId79"/>
    <p:sldId id="469" r:id="rId80"/>
    <p:sldId id="470" r:id="rId81"/>
    <p:sldId id="479" r:id="rId82"/>
    <p:sldId id="474" r:id="rId83"/>
    <p:sldId id="475" r:id="rId84"/>
    <p:sldId id="477" r:id="rId85"/>
    <p:sldId id="476" r:id="rId86"/>
    <p:sldId id="478" r:id="rId87"/>
    <p:sldId id="460" r:id="rId88"/>
    <p:sldId id="461" r:id="rId89"/>
    <p:sldId id="463" r:id="rId90"/>
    <p:sldId id="472" r:id="rId91"/>
    <p:sldId id="449" r:id="rId92"/>
    <p:sldId id="450" r:id="rId9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932B3"/>
    <a:srgbClr val="FF3300"/>
    <a:srgbClr val="C23E3A"/>
    <a:srgbClr val="800000"/>
    <a:srgbClr val="FFFF00"/>
    <a:srgbClr val="D5D9D9"/>
    <a:srgbClr val="B0D8E2"/>
    <a:srgbClr val="BBB6D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92" autoAdjust="0"/>
    <p:restoredTop sz="93692"/>
  </p:normalViewPr>
  <p:slideViewPr>
    <p:cSldViewPr>
      <p:cViewPr varScale="1">
        <p:scale>
          <a:sx n="108" d="100"/>
          <a:sy n="108" d="100"/>
        </p:scale>
        <p:origin x="76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it-IT"/>
          </a:p>
        </p:txBody>
      </p:sp>
      <p:sp>
        <p:nvSpPr>
          <p:cNvPr id="137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it-IT"/>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
        <p:nvSpPr>
          <p:cNvPr id="137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it-IT"/>
          </a:p>
        </p:txBody>
      </p:sp>
      <p:sp>
        <p:nvSpPr>
          <p:cNvPr id="137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2A78DE1-064E-4EC9-9766-BE56877CED9C}" type="slidenum">
              <a:rPr lang="it-IT" altLang="it-IT"/>
              <a:pPr>
                <a:defRPr/>
              </a:pPr>
              <a:t>‹#›</a:t>
            </a:fld>
            <a:endParaRPr lang="it-IT" altLang="it-IT"/>
          </a:p>
        </p:txBody>
      </p:sp>
    </p:spTree>
    <p:extLst>
      <p:ext uri="{BB962C8B-B14F-4D97-AF65-F5344CB8AC3E}">
        <p14:creationId xmlns:p14="http://schemas.microsoft.com/office/powerpoint/2010/main" val="2048896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67B3E5C-3857-4335-A981-F691E0914891}" type="slidenum">
              <a:rPr lang="it-IT" altLang="it-IT" smtClean="0"/>
              <a:pPr eaLnBrk="1" hangingPunct="1">
                <a:spcBef>
                  <a:spcPct val="0"/>
                </a:spcBef>
              </a:pPr>
              <a:t>1</a:t>
            </a:fld>
            <a:endParaRPr lang="it-IT" altLang="it-IT"/>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69</a:t>
            </a:fld>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70</a:t>
            </a:fld>
            <a:endParaRPr lang="it-IT" altLang="it-IT"/>
          </a:p>
        </p:txBody>
      </p:sp>
    </p:spTree>
    <p:extLst>
      <p:ext uri="{BB962C8B-B14F-4D97-AF65-F5344CB8AC3E}">
        <p14:creationId xmlns:p14="http://schemas.microsoft.com/office/powerpoint/2010/main" val="361256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71</a:t>
            </a:fld>
            <a:endParaRPr lang="it-IT" altLang="it-IT"/>
          </a:p>
        </p:txBody>
      </p:sp>
    </p:spTree>
    <p:extLst>
      <p:ext uri="{BB962C8B-B14F-4D97-AF65-F5344CB8AC3E}">
        <p14:creationId xmlns:p14="http://schemas.microsoft.com/office/powerpoint/2010/main" val="284371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72</a:t>
            </a:fld>
            <a:endParaRPr lang="it-IT" altLang="it-IT"/>
          </a:p>
        </p:txBody>
      </p:sp>
    </p:spTree>
    <p:extLst>
      <p:ext uri="{BB962C8B-B14F-4D97-AF65-F5344CB8AC3E}">
        <p14:creationId xmlns:p14="http://schemas.microsoft.com/office/powerpoint/2010/main" val="313395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73</a:t>
            </a:fld>
            <a:endParaRPr lang="it-IT" altLang="it-IT"/>
          </a:p>
        </p:txBody>
      </p:sp>
    </p:spTree>
    <p:extLst>
      <p:ext uri="{BB962C8B-B14F-4D97-AF65-F5344CB8AC3E}">
        <p14:creationId xmlns:p14="http://schemas.microsoft.com/office/powerpoint/2010/main" val="250980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74</a:t>
            </a:fld>
            <a:endParaRPr lang="it-IT" altLang="it-IT"/>
          </a:p>
        </p:txBody>
      </p:sp>
    </p:spTree>
    <p:extLst>
      <p:ext uri="{BB962C8B-B14F-4D97-AF65-F5344CB8AC3E}">
        <p14:creationId xmlns:p14="http://schemas.microsoft.com/office/powerpoint/2010/main" val="3840877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75</a:t>
            </a:fld>
            <a:endParaRPr lang="it-IT" altLang="it-IT"/>
          </a:p>
        </p:txBody>
      </p:sp>
    </p:spTree>
    <p:extLst>
      <p:ext uri="{BB962C8B-B14F-4D97-AF65-F5344CB8AC3E}">
        <p14:creationId xmlns:p14="http://schemas.microsoft.com/office/powerpoint/2010/main" val="348024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76</a:t>
            </a:fld>
            <a:endParaRPr lang="it-IT" altLang="it-IT"/>
          </a:p>
        </p:txBody>
      </p:sp>
    </p:spTree>
    <p:extLst>
      <p:ext uri="{BB962C8B-B14F-4D97-AF65-F5344CB8AC3E}">
        <p14:creationId xmlns:p14="http://schemas.microsoft.com/office/powerpoint/2010/main" val="3467523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77</a:t>
            </a:fld>
            <a:endParaRPr lang="it-IT" altLang="it-IT"/>
          </a:p>
        </p:txBody>
      </p:sp>
    </p:spTree>
    <p:extLst>
      <p:ext uri="{BB962C8B-B14F-4D97-AF65-F5344CB8AC3E}">
        <p14:creationId xmlns:p14="http://schemas.microsoft.com/office/powerpoint/2010/main" val="218679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78</a:t>
            </a:fld>
            <a:endParaRPr lang="it-IT" altLang="it-IT"/>
          </a:p>
        </p:txBody>
      </p:sp>
    </p:spTree>
    <p:extLst>
      <p:ext uri="{BB962C8B-B14F-4D97-AF65-F5344CB8AC3E}">
        <p14:creationId xmlns:p14="http://schemas.microsoft.com/office/powerpoint/2010/main" val="397332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2F35B6A-D63C-41DE-83F4-D3F55542E9EC}" type="slidenum">
              <a:rPr lang="it-IT" altLang="it-IT" smtClean="0"/>
              <a:pPr eaLnBrk="1" hangingPunct="1">
                <a:spcBef>
                  <a:spcPct val="0"/>
                </a:spcBef>
              </a:pPr>
              <a:t>2</a:t>
            </a:fld>
            <a:endParaRPr lang="it-IT" altLang="it-IT"/>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79</a:t>
            </a:fld>
            <a:endParaRPr lang="it-IT" altLang="it-IT"/>
          </a:p>
        </p:txBody>
      </p:sp>
    </p:spTree>
    <p:extLst>
      <p:ext uri="{BB962C8B-B14F-4D97-AF65-F5344CB8AC3E}">
        <p14:creationId xmlns:p14="http://schemas.microsoft.com/office/powerpoint/2010/main" val="1951859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80</a:t>
            </a:fld>
            <a:endParaRPr lang="it-IT" altLang="it-IT"/>
          </a:p>
        </p:txBody>
      </p:sp>
    </p:spTree>
    <p:extLst>
      <p:ext uri="{BB962C8B-B14F-4D97-AF65-F5344CB8AC3E}">
        <p14:creationId xmlns:p14="http://schemas.microsoft.com/office/powerpoint/2010/main" val="4054708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82</a:t>
            </a:fld>
            <a:endParaRPr lang="it-IT" altLang="it-IT"/>
          </a:p>
        </p:txBody>
      </p:sp>
    </p:spTree>
    <p:extLst>
      <p:ext uri="{BB962C8B-B14F-4D97-AF65-F5344CB8AC3E}">
        <p14:creationId xmlns:p14="http://schemas.microsoft.com/office/powerpoint/2010/main" val="1602752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83</a:t>
            </a:fld>
            <a:endParaRPr lang="it-IT" altLang="it-IT"/>
          </a:p>
        </p:txBody>
      </p:sp>
    </p:spTree>
    <p:extLst>
      <p:ext uri="{BB962C8B-B14F-4D97-AF65-F5344CB8AC3E}">
        <p14:creationId xmlns:p14="http://schemas.microsoft.com/office/powerpoint/2010/main" val="2127100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85</a:t>
            </a:fld>
            <a:endParaRPr lang="it-IT" altLang="it-IT"/>
          </a:p>
        </p:txBody>
      </p:sp>
    </p:spTree>
    <p:extLst>
      <p:ext uri="{BB962C8B-B14F-4D97-AF65-F5344CB8AC3E}">
        <p14:creationId xmlns:p14="http://schemas.microsoft.com/office/powerpoint/2010/main" val="961795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90</a:t>
            </a:fld>
            <a:endParaRPr lang="it-IT" altLang="it-IT"/>
          </a:p>
        </p:txBody>
      </p:sp>
    </p:spTree>
    <p:extLst>
      <p:ext uri="{BB962C8B-B14F-4D97-AF65-F5344CB8AC3E}">
        <p14:creationId xmlns:p14="http://schemas.microsoft.com/office/powerpoint/2010/main" val="2916230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91</a:t>
            </a:fld>
            <a:endParaRPr lang="it-IT" altLang="it-IT"/>
          </a:p>
        </p:txBody>
      </p:sp>
    </p:spTree>
    <p:extLst>
      <p:ext uri="{BB962C8B-B14F-4D97-AF65-F5344CB8AC3E}">
        <p14:creationId xmlns:p14="http://schemas.microsoft.com/office/powerpoint/2010/main" val="264989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92</a:t>
            </a:fld>
            <a:endParaRPr lang="it-IT" altLang="it-IT"/>
          </a:p>
        </p:txBody>
      </p:sp>
    </p:spTree>
    <p:extLst>
      <p:ext uri="{BB962C8B-B14F-4D97-AF65-F5344CB8AC3E}">
        <p14:creationId xmlns:p14="http://schemas.microsoft.com/office/powerpoint/2010/main" val="249542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E1358DC-0112-49CD-BBC9-77302CACFC10}" type="slidenum">
              <a:rPr lang="it-IT" altLang="it-IT" smtClean="0"/>
              <a:pPr eaLnBrk="1" hangingPunct="1">
                <a:spcBef>
                  <a:spcPct val="0"/>
                </a:spcBef>
              </a:pPr>
              <a:t>3</a:t>
            </a:fld>
            <a:endParaRPr lang="it-IT" altLang="it-IT"/>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B33939F-3683-4705-B8C4-BCB2190C624C}" type="slidenum">
              <a:rPr lang="it-IT" altLang="it-IT" smtClean="0"/>
              <a:pPr eaLnBrk="1" hangingPunct="1">
                <a:spcBef>
                  <a:spcPct val="0"/>
                </a:spcBef>
              </a:pPr>
              <a:t>4</a:t>
            </a:fld>
            <a:endParaRPr lang="it-IT" altLang="it-IT"/>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EB418F9-69BB-45A1-B4E2-23BD4651B315}" type="slidenum">
              <a:rPr lang="it-IT" altLang="it-IT" smtClean="0"/>
              <a:pPr eaLnBrk="1" hangingPunct="1">
                <a:spcBef>
                  <a:spcPct val="0"/>
                </a:spcBef>
              </a:pPr>
              <a:t>5</a:t>
            </a:fld>
            <a:endParaRPr lang="it-IT" altLang="it-IT"/>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CA27796-FABD-4F16-B881-0AF93F0FBC12}" type="slidenum">
              <a:rPr lang="it-IT" altLang="it-IT" smtClean="0"/>
              <a:pPr eaLnBrk="1" hangingPunct="1">
                <a:spcBef>
                  <a:spcPct val="0"/>
                </a:spcBef>
              </a:pPr>
              <a:t>6</a:t>
            </a:fld>
            <a:endParaRPr lang="it-IT" altLang="it-IT"/>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65</a:t>
            </a:fld>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67</a:t>
            </a:fld>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it-IT" altLang="it-IT">
              <a:latin typeface="Arial" charset="0"/>
              <a:ea typeface="ＭＳ Ｐゴシック" pitchFamily="34" charset="-128"/>
            </a:endParaRPr>
          </a:p>
        </p:txBody>
      </p:sp>
      <p:sp>
        <p:nvSpPr>
          <p:cNvPr id="70660" name="Segnaposto numero diapositiva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E4FD796-7F8A-42E5-BE99-DBD44B503399}" type="slidenum">
              <a:rPr lang="it-IT" altLang="it-IT" smtClean="0"/>
              <a:pPr eaLnBrk="1" hangingPunct="1"/>
              <a:t>68</a:t>
            </a:fld>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vert="horz"/>
          <a:lstStyle/>
          <a:p>
            <a:r>
              <a:rPr lang="it-IT"/>
              <a:t>Fare clic per modificare stile</a:t>
            </a:r>
          </a:p>
        </p:txBody>
      </p:sp>
      <p:sp>
        <p:nvSpPr>
          <p:cNvPr id="3" name="Sottotitolo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400921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1327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86684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
        <p:nvSpPr>
          <p:cNvPr id="3" name="Segnaposto contenuto 2"/>
          <p:cNvSpPr>
            <a:spLocks noGrp="1"/>
          </p:cNvSpPr>
          <p:nvPr>
            <p:ph idx="1"/>
          </p:nvPr>
        </p:nvSpPr>
        <p:spPr>
          <a:xfrm>
            <a:off x="457200" y="1600200"/>
            <a:ext cx="8229600" cy="4525963"/>
          </a:xfrm>
          <a:prstGeom prst="rect">
            <a:avLst/>
          </a:prstGeom>
        </p:spPr>
        <p:txBody>
          <a:bodyPr vert="horz"/>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93255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Tree>
    <p:extLst>
      <p:ext uri="{BB962C8B-B14F-4D97-AF65-F5344CB8AC3E}">
        <p14:creationId xmlns:p14="http://schemas.microsoft.com/office/powerpoint/2010/main" val="392318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
        <p:nvSpPr>
          <p:cNvPr id="3" name="Segnaposto contenut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0788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2383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a:t>Fare clic per modificare stile</a:t>
            </a:r>
          </a:p>
        </p:txBody>
      </p:sp>
    </p:spTree>
    <p:extLst>
      <p:ext uri="{BB962C8B-B14F-4D97-AF65-F5344CB8AC3E}">
        <p14:creationId xmlns:p14="http://schemas.microsoft.com/office/powerpoint/2010/main" val="179666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06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126003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Tree>
    <p:extLst>
      <p:ext uri="{BB962C8B-B14F-4D97-AF65-F5344CB8AC3E}">
        <p14:creationId xmlns:p14="http://schemas.microsoft.com/office/powerpoint/2010/main" val="283199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userDrawn="1"/>
        </p:nvSpPr>
        <p:spPr bwMode="auto">
          <a:xfrm>
            <a:off x="107950" y="6165850"/>
            <a:ext cx="8928100" cy="0"/>
          </a:xfrm>
          <a:prstGeom prst="line">
            <a:avLst/>
          </a:prstGeom>
          <a:noFill/>
          <a:ln w="57150" cmpd="thickThin">
            <a:solidFill>
              <a:srgbClr val="FF3300"/>
            </a:solidFill>
            <a:round/>
            <a:headEnd/>
            <a:tailEnd/>
          </a:ln>
          <a:extLst>
            <a:ext uri="{909E8E84-426E-40dd-AFC4-6F175D3DCCD1}">
              <a14:hiddenFill xmlns="" xmlns:a14="http://schemas.microsoft.com/office/drawing/2010/main">
                <a:noFill/>
              </a14:hiddenFill>
            </a:ext>
          </a:extLst>
        </p:spPr>
        <p:txBody>
          <a:bodyPr/>
          <a:lstStyle/>
          <a:p>
            <a:endParaRPr lang="it-IT"/>
          </a:p>
        </p:txBody>
      </p:sp>
      <p:pic>
        <p:nvPicPr>
          <p:cNvPr id="1027" name="Picture 9" descr="Intestazion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56550" y="5734050"/>
            <a:ext cx="1079500"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l="44539" t="37372" r="27782" b="26773"/>
          <a:stretch>
            <a:fillRect/>
          </a:stretch>
        </p:blipFill>
        <p:spPr bwMode="auto">
          <a:xfrm>
            <a:off x="107950" y="5805488"/>
            <a:ext cx="1081088" cy="97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5" name="Text Box 11"/>
          <p:cNvSpPr txBox="1">
            <a:spLocks noChangeArrowheads="1"/>
          </p:cNvSpPr>
          <p:nvPr userDrawn="1"/>
        </p:nvSpPr>
        <p:spPr bwMode="auto">
          <a:xfrm>
            <a:off x="1042988" y="5876925"/>
            <a:ext cx="3986212" cy="24447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it-IT" sz="1000" dirty="0">
                <a:solidFill>
                  <a:srgbClr val="FF3300"/>
                </a:solidFill>
              </a:rPr>
              <a:t>M. De Cecco - Lucidi del corso di </a:t>
            </a:r>
            <a:r>
              <a:rPr lang="it-IT" sz="1000" dirty="0" err="1">
                <a:solidFill>
                  <a:srgbClr val="FF3300"/>
                </a:solidFill>
              </a:rPr>
              <a:t>Robotic</a:t>
            </a:r>
            <a:r>
              <a:rPr lang="it-IT" sz="1000" dirty="0">
                <a:solidFill>
                  <a:srgbClr val="FF3300"/>
                </a:solidFill>
              </a:rPr>
              <a:t> </a:t>
            </a:r>
            <a:r>
              <a:rPr lang="it-IT" sz="1000" dirty="0" err="1">
                <a:solidFill>
                  <a:srgbClr val="FF3300"/>
                </a:solidFill>
              </a:rPr>
              <a:t>Perception</a:t>
            </a:r>
            <a:r>
              <a:rPr lang="it-IT" sz="1000" dirty="0">
                <a:solidFill>
                  <a:srgbClr val="FF3300"/>
                </a:solidFill>
              </a:rPr>
              <a:t> and Action</a:t>
            </a:r>
            <a:endParaRPr lang="en-GB" sz="1000" dirty="0">
              <a:solidFill>
                <a:srgbClr val="FF33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dblobgames.com/pathfinding/a-star/introduction.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sellaDiTesto 2"/>
          <p:cNvSpPr txBox="1">
            <a:spLocks noChangeArrowheads="1"/>
          </p:cNvSpPr>
          <p:nvPr/>
        </p:nvSpPr>
        <p:spPr bwMode="auto">
          <a:xfrm>
            <a:off x="539750" y="4652963"/>
            <a:ext cx="81359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a:t>Thanks to </a:t>
            </a:r>
            <a:r>
              <a:rPr lang="en-GB" altLang="it-IT">
                <a:hlinkClick r:id="rId3"/>
              </a:rPr>
              <a:t>http://www.redblobgames.com/pathfinding/a-star/introduction.html</a:t>
            </a:r>
            <a:r>
              <a:rPr lang="en-GB" altLang="it-IT"/>
              <a:t> </a:t>
            </a:r>
          </a:p>
        </p:txBody>
      </p:sp>
      <p:sp>
        <p:nvSpPr>
          <p:cNvPr id="2051" name="CasellaDiTesto 3"/>
          <p:cNvSpPr txBox="1">
            <a:spLocks noChangeArrowheads="1"/>
          </p:cNvSpPr>
          <p:nvPr/>
        </p:nvSpPr>
        <p:spPr bwMode="auto">
          <a:xfrm>
            <a:off x="395288" y="1341438"/>
            <a:ext cx="8208962"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3200"/>
              <a:t>Introduction to A*</a:t>
            </a:r>
          </a:p>
          <a:p>
            <a:pPr algn="ctr" eaLnBrk="1" hangingPunct="1"/>
            <a:r>
              <a:rPr lang="en-GB" altLang="it-IT" sz="3200"/>
              <a:t>An algorithm to find a route to the goal according to some optimality criteria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2" descr="Schermata 2015-12-02 alle 09.38.3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60500"/>
            <a:ext cx="7772400" cy="393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1" name="Text Box 2"/>
          <p:cNvSpPr txBox="1">
            <a:spLocks noChangeArrowheads="1"/>
          </p:cNvSpPr>
          <p:nvPr/>
        </p:nvSpPr>
        <p:spPr bwMode="auto">
          <a:xfrm>
            <a:off x="1527175" y="6308725"/>
            <a:ext cx="1968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frontier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3" descr="Schermata 2015-12-02 alle 09.38.4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60500"/>
            <a:ext cx="7772400" cy="392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Text Box 2"/>
          <p:cNvSpPr txBox="1">
            <a:spLocks noChangeArrowheads="1"/>
          </p:cNvSpPr>
          <p:nvPr/>
        </p:nvSpPr>
        <p:spPr bwMode="auto">
          <a:xfrm>
            <a:off x="1527175" y="6308725"/>
            <a:ext cx="1968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frontier</a:t>
            </a:r>
          </a:p>
        </p:txBody>
      </p:sp>
      <p:sp>
        <p:nvSpPr>
          <p:cNvPr id="4" name="CasellaDiTesto 3"/>
          <p:cNvSpPr txBox="1">
            <a:spLocks noChangeArrowheads="1"/>
          </p:cNvSpPr>
          <p:nvPr/>
        </p:nvSpPr>
        <p:spPr bwMode="auto">
          <a:xfrm>
            <a:off x="3090045" y="3323654"/>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
        <p:nvSpPr>
          <p:cNvPr id="7" name="CasellaDiTesto 6"/>
          <p:cNvSpPr txBox="1">
            <a:spLocks noChangeArrowheads="1"/>
          </p:cNvSpPr>
          <p:nvPr/>
        </p:nvSpPr>
        <p:spPr bwMode="auto">
          <a:xfrm>
            <a:off x="2843808" y="3069738"/>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
        <p:nvSpPr>
          <p:cNvPr id="8" name="CasellaDiTesto 7"/>
          <p:cNvSpPr txBox="1">
            <a:spLocks noChangeArrowheads="1"/>
          </p:cNvSpPr>
          <p:nvPr/>
        </p:nvSpPr>
        <p:spPr bwMode="auto">
          <a:xfrm>
            <a:off x="2555776" y="3325464"/>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
        <p:nvSpPr>
          <p:cNvPr id="9" name="CasellaDiTesto 8"/>
          <p:cNvSpPr txBox="1">
            <a:spLocks noChangeArrowheads="1"/>
          </p:cNvSpPr>
          <p:nvPr/>
        </p:nvSpPr>
        <p:spPr bwMode="auto">
          <a:xfrm>
            <a:off x="2837061" y="3574618"/>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1" descr="Schermata 2015-12-02 alle 09.39.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447800"/>
            <a:ext cx="7708900" cy="394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Text Box 2"/>
          <p:cNvSpPr txBox="1">
            <a:spLocks noChangeArrowheads="1"/>
          </p:cNvSpPr>
          <p:nvPr/>
        </p:nvSpPr>
        <p:spPr bwMode="auto">
          <a:xfrm>
            <a:off x="1527175" y="6308725"/>
            <a:ext cx="1968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frontier</a:t>
            </a:r>
          </a:p>
        </p:txBody>
      </p:sp>
      <p:sp>
        <p:nvSpPr>
          <p:cNvPr id="5" name="CasellaDiTesto 4"/>
          <p:cNvSpPr txBox="1">
            <a:spLocks noChangeArrowheads="1"/>
          </p:cNvSpPr>
          <p:nvPr/>
        </p:nvSpPr>
        <p:spPr bwMode="auto">
          <a:xfrm>
            <a:off x="3090045" y="3323654"/>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
        <p:nvSpPr>
          <p:cNvPr id="6" name="CasellaDiTesto 5"/>
          <p:cNvSpPr txBox="1">
            <a:spLocks noChangeArrowheads="1"/>
          </p:cNvSpPr>
          <p:nvPr/>
        </p:nvSpPr>
        <p:spPr bwMode="auto">
          <a:xfrm>
            <a:off x="2843808" y="3069738"/>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
        <p:nvSpPr>
          <p:cNvPr id="7" name="CasellaDiTesto 6"/>
          <p:cNvSpPr txBox="1">
            <a:spLocks noChangeArrowheads="1"/>
          </p:cNvSpPr>
          <p:nvPr/>
        </p:nvSpPr>
        <p:spPr bwMode="auto">
          <a:xfrm>
            <a:off x="2555776" y="3325464"/>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
        <p:nvSpPr>
          <p:cNvPr id="8" name="CasellaDiTesto 7"/>
          <p:cNvSpPr txBox="1">
            <a:spLocks noChangeArrowheads="1"/>
          </p:cNvSpPr>
          <p:nvPr/>
        </p:nvSpPr>
        <p:spPr bwMode="auto">
          <a:xfrm>
            <a:off x="2837061" y="3574618"/>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
        <p:nvSpPr>
          <p:cNvPr id="9" name="CasellaDiTesto 8"/>
          <p:cNvSpPr txBox="1">
            <a:spLocks noChangeArrowheads="1"/>
          </p:cNvSpPr>
          <p:nvPr/>
        </p:nvSpPr>
        <p:spPr bwMode="auto">
          <a:xfrm>
            <a:off x="2820888" y="2815822"/>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0" name="CasellaDiTesto 9"/>
          <p:cNvSpPr txBox="1">
            <a:spLocks noChangeArrowheads="1"/>
          </p:cNvSpPr>
          <p:nvPr/>
        </p:nvSpPr>
        <p:spPr bwMode="auto">
          <a:xfrm>
            <a:off x="3058839" y="3069738"/>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1" name="CasellaDiTesto 10"/>
          <p:cNvSpPr txBox="1">
            <a:spLocks noChangeArrowheads="1"/>
          </p:cNvSpPr>
          <p:nvPr/>
        </p:nvSpPr>
        <p:spPr bwMode="auto">
          <a:xfrm>
            <a:off x="3313709" y="3295692"/>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2" name="CasellaDiTesto 11"/>
          <p:cNvSpPr txBox="1">
            <a:spLocks noChangeArrowheads="1"/>
          </p:cNvSpPr>
          <p:nvPr/>
        </p:nvSpPr>
        <p:spPr bwMode="auto">
          <a:xfrm>
            <a:off x="3074652" y="3555555"/>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3" name="CasellaDiTesto 12"/>
          <p:cNvSpPr txBox="1">
            <a:spLocks noChangeArrowheads="1"/>
          </p:cNvSpPr>
          <p:nvPr/>
        </p:nvSpPr>
        <p:spPr bwMode="auto">
          <a:xfrm>
            <a:off x="2820888" y="3809471"/>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4" name="CasellaDiTesto 13"/>
          <p:cNvSpPr txBox="1">
            <a:spLocks noChangeArrowheads="1"/>
          </p:cNvSpPr>
          <p:nvPr/>
        </p:nvSpPr>
        <p:spPr bwMode="auto">
          <a:xfrm>
            <a:off x="2555776" y="3561502"/>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5" name="CasellaDiTesto 14"/>
          <p:cNvSpPr txBox="1">
            <a:spLocks noChangeArrowheads="1"/>
          </p:cNvSpPr>
          <p:nvPr/>
        </p:nvSpPr>
        <p:spPr bwMode="auto">
          <a:xfrm>
            <a:off x="2295401" y="3296876"/>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6" name="CasellaDiTesto 15"/>
          <p:cNvSpPr txBox="1">
            <a:spLocks noChangeArrowheads="1"/>
          </p:cNvSpPr>
          <p:nvPr/>
        </p:nvSpPr>
        <p:spPr bwMode="auto">
          <a:xfrm>
            <a:off x="2560327" y="3046526"/>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11" descr="Schermata 2015-12-02 alle 09.39.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447800"/>
            <a:ext cx="7734300" cy="394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Text Box 2"/>
          <p:cNvSpPr txBox="1">
            <a:spLocks noChangeArrowheads="1"/>
          </p:cNvSpPr>
          <p:nvPr/>
        </p:nvSpPr>
        <p:spPr bwMode="auto">
          <a:xfrm>
            <a:off x="1527175" y="6308725"/>
            <a:ext cx="1968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frontier</a:t>
            </a:r>
          </a:p>
        </p:txBody>
      </p:sp>
      <p:sp>
        <p:nvSpPr>
          <p:cNvPr id="4" name="CasellaDiTesto 3"/>
          <p:cNvSpPr txBox="1">
            <a:spLocks noChangeArrowheads="1"/>
          </p:cNvSpPr>
          <p:nvPr/>
        </p:nvSpPr>
        <p:spPr bwMode="auto">
          <a:xfrm>
            <a:off x="3090045" y="3323654"/>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
        <p:nvSpPr>
          <p:cNvPr id="5" name="CasellaDiTesto 4"/>
          <p:cNvSpPr txBox="1">
            <a:spLocks noChangeArrowheads="1"/>
          </p:cNvSpPr>
          <p:nvPr/>
        </p:nvSpPr>
        <p:spPr bwMode="auto">
          <a:xfrm>
            <a:off x="2843808" y="3069738"/>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
        <p:nvSpPr>
          <p:cNvPr id="6" name="CasellaDiTesto 5"/>
          <p:cNvSpPr txBox="1">
            <a:spLocks noChangeArrowheads="1"/>
          </p:cNvSpPr>
          <p:nvPr/>
        </p:nvSpPr>
        <p:spPr bwMode="auto">
          <a:xfrm>
            <a:off x="2555776" y="3325464"/>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
        <p:nvSpPr>
          <p:cNvPr id="7" name="CasellaDiTesto 6"/>
          <p:cNvSpPr txBox="1">
            <a:spLocks noChangeArrowheads="1"/>
          </p:cNvSpPr>
          <p:nvPr/>
        </p:nvSpPr>
        <p:spPr bwMode="auto">
          <a:xfrm>
            <a:off x="2837061" y="3574618"/>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1</a:t>
            </a:r>
          </a:p>
        </p:txBody>
      </p:sp>
      <p:sp>
        <p:nvSpPr>
          <p:cNvPr id="8" name="CasellaDiTesto 7"/>
          <p:cNvSpPr txBox="1">
            <a:spLocks noChangeArrowheads="1"/>
          </p:cNvSpPr>
          <p:nvPr/>
        </p:nvSpPr>
        <p:spPr bwMode="auto">
          <a:xfrm>
            <a:off x="2820888" y="2815822"/>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9" name="CasellaDiTesto 8"/>
          <p:cNvSpPr txBox="1">
            <a:spLocks noChangeArrowheads="1"/>
          </p:cNvSpPr>
          <p:nvPr/>
        </p:nvSpPr>
        <p:spPr bwMode="auto">
          <a:xfrm>
            <a:off x="3058839" y="3069738"/>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0" name="CasellaDiTesto 9"/>
          <p:cNvSpPr txBox="1">
            <a:spLocks noChangeArrowheads="1"/>
          </p:cNvSpPr>
          <p:nvPr/>
        </p:nvSpPr>
        <p:spPr bwMode="auto">
          <a:xfrm>
            <a:off x="3313709" y="3295692"/>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1" name="CasellaDiTesto 10"/>
          <p:cNvSpPr txBox="1">
            <a:spLocks noChangeArrowheads="1"/>
          </p:cNvSpPr>
          <p:nvPr/>
        </p:nvSpPr>
        <p:spPr bwMode="auto">
          <a:xfrm>
            <a:off x="3074652" y="3555555"/>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2" name="CasellaDiTesto 11"/>
          <p:cNvSpPr txBox="1">
            <a:spLocks noChangeArrowheads="1"/>
          </p:cNvSpPr>
          <p:nvPr/>
        </p:nvSpPr>
        <p:spPr bwMode="auto">
          <a:xfrm>
            <a:off x="2820888" y="3809471"/>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3" name="CasellaDiTesto 12"/>
          <p:cNvSpPr txBox="1">
            <a:spLocks noChangeArrowheads="1"/>
          </p:cNvSpPr>
          <p:nvPr/>
        </p:nvSpPr>
        <p:spPr bwMode="auto">
          <a:xfrm>
            <a:off x="2555776" y="3561502"/>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4" name="CasellaDiTesto 13"/>
          <p:cNvSpPr txBox="1">
            <a:spLocks noChangeArrowheads="1"/>
          </p:cNvSpPr>
          <p:nvPr/>
        </p:nvSpPr>
        <p:spPr bwMode="auto">
          <a:xfrm>
            <a:off x="2295401" y="3296876"/>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5" name="CasellaDiTesto 14"/>
          <p:cNvSpPr txBox="1">
            <a:spLocks noChangeArrowheads="1"/>
          </p:cNvSpPr>
          <p:nvPr/>
        </p:nvSpPr>
        <p:spPr bwMode="auto">
          <a:xfrm>
            <a:off x="2560327" y="3046526"/>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2</a:t>
            </a:r>
          </a:p>
        </p:txBody>
      </p:sp>
      <p:sp>
        <p:nvSpPr>
          <p:cNvPr id="16" name="CasellaDiTesto 15"/>
          <p:cNvSpPr txBox="1">
            <a:spLocks noChangeArrowheads="1"/>
          </p:cNvSpPr>
          <p:nvPr/>
        </p:nvSpPr>
        <p:spPr bwMode="auto">
          <a:xfrm>
            <a:off x="3851920" y="2276872"/>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8</a:t>
            </a:r>
          </a:p>
        </p:txBody>
      </p:sp>
      <p:sp>
        <p:nvSpPr>
          <p:cNvPr id="17" name="CasellaDiTesto 16"/>
          <p:cNvSpPr txBox="1">
            <a:spLocks noChangeArrowheads="1"/>
          </p:cNvSpPr>
          <p:nvPr/>
        </p:nvSpPr>
        <p:spPr bwMode="auto">
          <a:xfrm>
            <a:off x="3601678" y="2022956"/>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8</a:t>
            </a:r>
          </a:p>
        </p:txBody>
      </p:sp>
      <p:sp>
        <p:nvSpPr>
          <p:cNvPr id="18" name="CasellaDiTesto 17"/>
          <p:cNvSpPr txBox="1">
            <a:spLocks noChangeArrowheads="1"/>
          </p:cNvSpPr>
          <p:nvPr/>
        </p:nvSpPr>
        <p:spPr bwMode="auto">
          <a:xfrm>
            <a:off x="3345086" y="1769040"/>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8</a:t>
            </a:r>
          </a:p>
        </p:txBody>
      </p:sp>
      <p:sp>
        <p:nvSpPr>
          <p:cNvPr id="24" name="CasellaDiTesto 23"/>
          <p:cNvSpPr txBox="1">
            <a:spLocks noChangeArrowheads="1"/>
          </p:cNvSpPr>
          <p:nvPr/>
        </p:nvSpPr>
        <p:spPr bwMode="auto">
          <a:xfrm>
            <a:off x="2079377" y="4581128"/>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8</a:t>
            </a:r>
          </a:p>
        </p:txBody>
      </p:sp>
      <p:sp>
        <p:nvSpPr>
          <p:cNvPr id="25" name="CasellaDiTesto 24"/>
          <p:cNvSpPr txBox="1">
            <a:spLocks noChangeArrowheads="1"/>
          </p:cNvSpPr>
          <p:nvPr/>
        </p:nvSpPr>
        <p:spPr bwMode="auto">
          <a:xfrm>
            <a:off x="2337445" y="4835044"/>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8</a:t>
            </a:r>
          </a:p>
        </p:txBody>
      </p:sp>
      <p:sp>
        <p:nvSpPr>
          <p:cNvPr id="29" name="CasellaDiTesto 28"/>
          <p:cNvSpPr txBox="1">
            <a:spLocks noChangeArrowheads="1"/>
          </p:cNvSpPr>
          <p:nvPr/>
        </p:nvSpPr>
        <p:spPr bwMode="auto">
          <a:xfrm>
            <a:off x="3321695" y="4835044"/>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8</a:t>
            </a:r>
          </a:p>
        </p:txBody>
      </p:sp>
      <p:sp>
        <p:nvSpPr>
          <p:cNvPr id="30" name="CasellaDiTesto 29"/>
          <p:cNvSpPr txBox="1">
            <a:spLocks noChangeArrowheads="1"/>
          </p:cNvSpPr>
          <p:nvPr/>
        </p:nvSpPr>
        <p:spPr bwMode="auto">
          <a:xfrm>
            <a:off x="3601678" y="4581128"/>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8</a:t>
            </a:r>
          </a:p>
        </p:txBody>
      </p:sp>
      <p:sp>
        <p:nvSpPr>
          <p:cNvPr id="31" name="CasellaDiTesto 30"/>
          <p:cNvSpPr txBox="1">
            <a:spLocks noChangeArrowheads="1"/>
          </p:cNvSpPr>
          <p:nvPr/>
        </p:nvSpPr>
        <p:spPr bwMode="auto">
          <a:xfrm>
            <a:off x="3864310" y="4327212"/>
            <a:ext cx="216024"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11" descr="Schermata 2015-12-02 alle 09.39.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460500"/>
            <a:ext cx="7734300" cy="392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ext Box 2"/>
          <p:cNvSpPr txBox="1">
            <a:spLocks noChangeArrowheads="1"/>
          </p:cNvSpPr>
          <p:nvPr/>
        </p:nvSpPr>
        <p:spPr bwMode="auto">
          <a:xfrm>
            <a:off x="1527175" y="6308725"/>
            <a:ext cx="1968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frontier</a:t>
            </a:r>
          </a:p>
        </p:txBody>
      </p:sp>
      <p:sp>
        <p:nvSpPr>
          <p:cNvPr id="4" name="CasellaDiTesto 3"/>
          <p:cNvSpPr txBox="1">
            <a:spLocks noChangeArrowheads="1"/>
          </p:cNvSpPr>
          <p:nvPr/>
        </p:nvSpPr>
        <p:spPr bwMode="auto">
          <a:xfrm>
            <a:off x="5580112" y="2293938"/>
            <a:ext cx="36004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00" dirty="0"/>
              <a:t>15</a:t>
            </a:r>
          </a:p>
        </p:txBody>
      </p:sp>
      <p:sp>
        <p:nvSpPr>
          <p:cNvPr id="5" name="CasellaDiTesto 4"/>
          <p:cNvSpPr txBox="1">
            <a:spLocks noChangeArrowheads="1"/>
          </p:cNvSpPr>
          <p:nvPr/>
        </p:nvSpPr>
        <p:spPr bwMode="auto">
          <a:xfrm>
            <a:off x="5292080" y="2047717"/>
            <a:ext cx="36004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00" dirty="0"/>
              <a:t>15</a:t>
            </a:r>
          </a:p>
        </p:txBody>
      </p:sp>
      <p:sp>
        <p:nvSpPr>
          <p:cNvPr id="7" name="CasellaDiTesto 6"/>
          <p:cNvSpPr txBox="1">
            <a:spLocks noChangeArrowheads="1"/>
          </p:cNvSpPr>
          <p:nvPr/>
        </p:nvSpPr>
        <p:spPr bwMode="auto">
          <a:xfrm>
            <a:off x="5292080" y="2541747"/>
            <a:ext cx="36004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00" dirty="0"/>
              <a:t>15</a:t>
            </a:r>
          </a:p>
        </p:txBody>
      </p:sp>
      <p:sp>
        <p:nvSpPr>
          <p:cNvPr id="8" name="CasellaDiTesto 7"/>
          <p:cNvSpPr txBox="1">
            <a:spLocks noChangeArrowheads="1"/>
          </p:cNvSpPr>
          <p:nvPr/>
        </p:nvSpPr>
        <p:spPr bwMode="auto">
          <a:xfrm>
            <a:off x="4788024" y="3068960"/>
            <a:ext cx="36004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00" dirty="0"/>
              <a:t>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7175" y="6308725"/>
            <a:ext cx="1968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frontier</a:t>
            </a:r>
          </a:p>
        </p:txBody>
      </p:sp>
      <p:pic>
        <p:nvPicPr>
          <p:cNvPr id="17411" name="Immagine 11" descr="Schermata 2015-12-02 alle 09.40.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447800"/>
            <a:ext cx="77343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527175" y="6308725"/>
            <a:ext cx="1968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frontier</a:t>
            </a:r>
          </a:p>
        </p:txBody>
      </p:sp>
      <p:pic>
        <p:nvPicPr>
          <p:cNvPr id="18435" name="Immagine 11" descr="Schermata 2015-12-02 alle 09.41.4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35100"/>
            <a:ext cx="7759700" cy="397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1"/>
          <p:cNvSpPr txBox="1">
            <a:spLocks noChangeArrowheads="1"/>
          </p:cNvSpPr>
          <p:nvPr/>
        </p:nvSpPr>
        <p:spPr bwMode="auto">
          <a:xfrm>
            <a:off x="395288" y="333375"/>
            <a:ext cx="8208962" cy="84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ts val="3000"/>
              </a:lnSpc>
            </a:pPr>
            <a:r>
              <a:rPr lang="it-IT" altLang="it-IT" sz="2000"/>
              <a:t>The expanding frontier can be viewed as contour lines that stop at walls; this process is sometimes called </a:t>
            </a:r>
            <a:r>
              <a:rPr lang="it-IT" altLang="en-GB" sz="2000"/>
              <a:t>“</a:t>
            </a:r>
            <a:r>
              <a:rPr lang="it-IT" altLang="ja-JP" sz="2000"/>
              <a:t>flood fill</a:t>
            </a:r>
            <a:r>
              <a:rPr lang="it-IT" altLang="en-GB" sz="2000"/>
              <a:t>”</a:t>
            </a:r>
            <a:r>
              <a:rPr lang="it-IT" altLang="ja-JP" sz="2000"/>
              <a:t>:</a:t>
            </a:r>
            <a:endParaRPr lang="en-GB" altLang="it-IT" sz="2000"/>
          </a:p>
        </p:txBody>
      </p:sp>
      <p:pic>
        <p:nvPicPr>
          <p:cNvPr id="19459" name="Immagine 2" descr="Schermata 2015-12-02 alle 09.46.5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447800"/>
            <a:ext cx="7747000" cy="394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0"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1"/>
          <p:cNvSpPr txBox="1">
            <a:spLocks noChangeArrowheads="1"/>
          </p:cNvSpPr>
          <p:nvPr/>
        </p:nvSpPr>
        <p:spPr bwMode="auto">
          <a:xfrm>
            <a:off x="323850" y="404813"/>
            <a:ext cx="8496300" cy="4650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4000"/>
              </a:lnSpc>
              <a:defRPr/>
            </a:pPr>
            <a:r>
              <a:rPr lang="en-GB" altLang="it-IT" sz="2400" dirty="0"/>
              <a:t>How do we implement this? </a:t>
            </a:r>
          </a:p>
          <a:p>
            <a:pPr algn="just" eaLnBrk="1" hangingPunct="1">
              <a:lnSpc>
                <a:spcPts val="4000"/>
              </a:lnSpc>
              <a:defRPr/>
            </a:pPr>
            <a:r>
              <a:rPr lang="en-GB" altLang="it-IT" sz="2400" dirty="0"/>
              <a:t>Repeat these steps until the frontier is empty:</a:t>
            </a:r>
          </a:p>
          <a:p>
            <a:pPr marL="457200" indent="-457200" algn="just" eaLnBrk="1" hangingPunct="1">
              <a:lnSpc>
                <a:spcPts val="4000"/>
              </a:lnSpc>
              <a:buFont typeface="+mj-lt"/>
              <a:buAutoNum type="arabicPeriod"/>
              <a:defRPr/>
            </a:pPr>
            <a:r>
              <a:rPr lang="en-GB" altLang="it-IT" sz="2400" dirty="0"/>
              <a:t>Pick and remove a location from the frontier.</a:t>
            </a:r>
          </a:p>
          <a:p>
            <a:pPr marL="457200" indent="-457200" algn="just" eaLnBrk="1" hangingPunct="1">
              <a:lnSpc>
                <a:spcPts val="4000"/>
              </a:lnSpc>
              <a:buFont typeface="+mj-lt"/>
              <a:buAutoNum type="arabicPeriod"/>
              <a:defRPr/>
            </a:pPr>
            <a:r>
              <a:rPr lang="en-GB" altLang="it-IT" sz="2400" dirty="0"/>
              <a:t>Mark the location as visited so that we know not to process it again.</a:t>
            </a:r>
          </a:p>
          <a:p>
            <a:pPr marL="457200" indent="-457200" algn="just" eaLnBrk="1" hangingPunct="1">
              <a:lnSpc>
                <a:spcPts val="4000"/>
              </a:lnSpc>
              <a:buFont typeface="+mj-lt"/>
              <a:buAutoNum type="arabicPeriod"/>
              <a:defRPr/>
            </a:pPr>
            <a:r>
              <a:rPr lang="en-GB" altLang="it-IT" sz="2400" dirty="0"/>
              <a:t>Expand it by looking at its </a:t>
            </a:r>
            <a:r>
              <a:rPr lang="en-GB" altLang="it-IT" sz="2400" dirty="0" err="1"/>
              <a:t>neighbors</a:t>
            </a:r>
            <a:r>
              <a:rPr lang="en-GB" altLang="it-IT" sz="2400" dirty="0"/>
              <a:t>. Any </a:t>
            </a:r>
            <a:r>
              <a:rPr lang="en-GB" altLang="it-IT" sz="2400" dirty="0" err="1"/>
              <a:t>neighbors</a:t>
            </a:r>
            <a:r>
              <a:rPr lang="en-GB" altLang="it-IT" sz="2400" dirty="0"/>
              <a:t> we haven</a:t>
            </a:r>
            <a:r>
              <a:rPr lang="en-GB" altLang="en-GB" sz="2400" dirty="0"/>
              <a:t>’</a:t>
            </a:r>
            <a:r>
              <a:rPr lang="en-GB" altLang="it-IT" sz="2400" dirty="0"/>
              <a:t>t seen yet we add to the frontier.</a:t>
            </a:r>
          </a:p>
          <a:p>
            <a:pPr algn="just" eaLnBrk="1" hangingPunct="1">
              <a:lnSpc>
                <a:spcPts val="4000"/>
              </a:lnSpc>
              <a:defRPr/>
            </a:pPr>
            <a:r>
              <a:rPr lang="en-GB" altLang="it-IT" sz="2400" dirty="0"/>
              <a:t>Let</a:t>
            </a:r>
            <a:r>
              <a:rPr lang="en-GB" altLang="en-GB" sz="2400" dirty="0"/>
              <a:t>’</a:t>
            </a:r>
            <a:r>
              <a:rPr lang="en-GB" altLang="it-IT" sz="2400" dirty="0"/>
              <a:t>s see this up close. The tile are numbered in the order we visit them. Let</a:t>
            </a:r>
            <a:r>
              <a:rPr lang="en-GB" altLang="en-GB" sz="2400" dirty="0"/>
              <a:t>’</a:t>
            </a:r>
            <a:r>
              <a:rPr lang="en-GB" altLang="it-IT" sz="2400" dirty="0"/>
              <a:t>s step through to see the </a:t>
            </a:r>
            <a:r>
              <a:rPr lang="en-GB" altLang="it-IT" sz="2400" b="1" dirty="0"/>
              <a:t>expansion process</a:t>
            </a:r>
            <a:r>
              <a:rPr lang="en-GB" altLang="it-IT" sz="2400" dirty="0"/>
              <a:t>:</a:t>
            </a:r>
          </a:p>
        </p:txBody>
      </p:sp>
      <p:sp>
        <p:nvSpPr>
          <p:cNvPr id="20483"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1"/>
          <p:cNvSpPr txBox="1">
            <a:spLocks noChangeArrowheads="1"/>
          </p:cNvSpPr>
          <p:nvPr/>
        </p:nvSpPr>
        <p:spPr bwMode="auto">
          <a:xfrm>
            <a:off x="468313" y="333375"/>
            <a:ext cx="8207375" cy="84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it-IT" altLang="it-IT" sz="2000"/>
              <a:t>Let</a:t>
            </a:r>
            <a:r>
              <a:rPr lang="it-IT" altLang="en-GB" sz="2000"/>
              <a:t>’</a:t>
            </a:r>
            <a:r>
              <a:rPr lang="it-IT" altLang="it-IT" sz="2000"/>
              <a:t>s see this up close. The tile are numbered in the order we visit them. Let</a:t>
            </a:r>
            <a:r>
              <a:rPr lang="it-IT" altLang="en-GB" sz="2000"/>
              <a:t>’</a:t>
            </a:r>
            <a:r>
              <a:rPr lang="it-IT" altLang="it-IT" sz="2000"/>
              <a:t>s step through to see the expansion process:</a:t>
            </a:r>
            <a:endParaRPr lang="en-GB" altLang="it-IT" sz="2000"/>
          </a:p>
        </p:txBody>
      </p:sp>
      <p:pic>
        <p:nvPicPr>
          <p:cNvPr id="21507" name="Immagine 2" descr="Schermata 2015-12-02 alle 09.51.0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63700"/>
            <a:ext cx="7772400" cy="351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527175" y="6308725"/>
            <a:ext cx="336021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Path</a:t>
            </a:r>
            <a:r>
              <a:rPr lang="it-IT" altLang="it-IT" sz="2000" b="1" dirty="0">
                <a:latin typeface="Verdana" pitchFamily="34" charset="0"/>
              </a:rPr>
              <a:t> planning </a:t>
            </a:r>
            <a:r>
              <a:rPr lang="it-IT" altLang="it-IT" sz="2000" b="1" dirty="0" err="1">
                <a:latin typeface="Verdana" pitchFamily="34" charset="0"/>
              </a:rPr>
              <a:t>context</a:t>
            </a:r>
            <a:endParaRPr lang="it-IT" altLang="it-IT" sz="2000" b="1" dirty="0">
              <a:latin typeface="Verdana" pitchFamily="34" charset="0"/>
            </a:endParaRPr>
          </a:p>
        </p:txBody>
      </p:sp>
      <p:sp>
        <p:nvSpPr>
          <p:cNvPr id="3075" name="CasellaDiTesto 3"/>
          <p:cNvSpPr txBox="1">
            <a:spLocks noChangeArrowheads="1"/>
          </p:cNvSpPr>
          <p:nvPr/>
        </p:nvSpPr>
        <p:spPr bwMode="auto">
          <a:xfrm>
            <a:off x="395288" y="333375"/>
            <a:ext cx="8137525" cy="394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Path planning is a well-known concept in a lot of scenario, </a:t>
            </a:r>
            <a:r>
              <a:rPr lang="en-GB" altLang="it-IT" sz="2000" dirty="0" err="1"/>
              <a:t>expecially</a:t>
            </a:r>
            <a:r>
              <a:rPr lang="en-GB" altLang="it-IT" sz="2000" dirty="0"/>
              <a:t> in industrial automation, car </a:t>
            </a:r>
            <a:r>
              <a:rPr lang="en-GB" altLang="it-IT" sz="2000" dirty="0" err="1"/>
              <a:t>manufactoring</a:t>
            </a:r>
            <a:r>
              <a:rPr lang="en-GB" altLang="it-IT" sz="2000" dirty="0"/>
              <a:t> and even in game development.</a:t>
            </a:r>
          </a:p>
          <a:p>
            <a:pPr algn="just" eaLnBrk="1" hangingPunct="1">
              <a:lnSpc>
                <a:spcPts val="3000"/>
              </a:lnSpc>
            </a:pPr>
            <a:r>
              <a:rPr lang="en-GB" altLang="it-IT" sz="2000" dirty="0"/>
              <a:t>It’s not difficult to meet a problem in which, the car or maybe the robot, have to go from here to there; often it can not pass </a:t>
            </a:r>
            <a:r>
              <a:rPr lang="it-IT" altLang="it-IT" sz="2000" dirty="0" err="1"/>
              <a:t>through</a:t>
            </a:r>
            <a:r>
              <a:rPr lang="it-IT" altLang="it-IT" sz="2000" dirty="0"/>
              <a:t> </a:t>
            </a:r>
            <a:r>
              <a:rPr lang="it-IT" altLang="it-IT" sz="2000" dirty="0" err="1"/>
              <a:t>walls</a:t>
            </a:r>
            <a:r>
              <a:rPr lang="it-IT" altLang="it-IT" sz="2000" dirty="0"/>
              <a:t>.</a:t>
            </a:r>
          </a:p>
          <a:p>
            <a:pPr algn="just" eaLnBrk="1" hangingPunct="1">
              <a:lnSpc>
                <a:spcPts val="3000"/>
              </a:lnSpc>
            </a:pPr>
            <a:r>
              <a:rPr lang="it-IT" altLang="it-IT" sz="2000" dirty="0"/>
              <a:t>So </a:t>
            </a:r>
            <a:r>
              <a:rPr lang="it-IT" altLang="it-IT" sz="2000" dirty="0" err="1"/>
              <a:t>there’s</a:t>
            </a:r>
            <a:r>
              <a:rPr lang="it-IT" altLang="it-IT" sz="2000" dirty="0"/>
              <a:t> the </a:t>
            </a:r>
            <a:r>
              <a:rPr lang="it-IT" altLang="it-IT" sz="2000" dirty="0" err="1"/>
              <a:t>problem</a:t>
            </a:r>
            <a:r>
              <a:rPr lang="it-IT" altLang="it-IT" sz="2000" dirty="0"/>
              <a:t> to </a:t>
            </a:r>
            <a:r>
              <a:rPr lang="it-IT" altLang="it-IT" sz="2000" dirty="0" err="1"/>
              <a:t>find</a:t>
            </a:r>
            <a:r>
              <a:rPr lang="it-IT" altLang="it-IT" sz="2000" dirty="0"/>
              <a:t> the </a:t>
            </a:r>
            <a:r>
              <a:rPr lang="it-IT" altLang="it-IT" sz="2000" dirty="0" err="1"/>
              <a:t>path</a:t>
            </a:r>
            <a:r>
              <a:rPr lang="it-IT" altLang="it-IT" sz="2000" dirty="0"/>
              <a:t>, the «</a:t>
            </a:r>
            <a:r>
              <a:rPr lang="it-IT" altLang="it-IT" sz="2000" dirty="0" err="1"/>
              <a:t>optimal</a:t>
            </a:r>
            <a:r>
              <a:rPr lang="it-IT" altLang="it-IT" sz="2000" dirty="0"/>
              <a:t>» </a:t>
            </a:r>
            <a:r>
              <a:rPr lang="it-IT" altLang="it-IT" sz="2000" dirty="0" err="1"/>
              <a:t>path</a:t>
            </a:r>
            <a:r>
              <a:rPr lang="it-IT" altLang="it-IT" sz="2000" dirty="0"/>
              <a:t>.</a:t>
            </a:r>
          </a:p>
          <a:p>
            <a:pPr algn="just" eaLnBrk="1" hangingPunct="1">
              <a:lnSpc>
                <a:spcPts val="3000"/>
              </a:lnSpc>
            </a:pPr>
            <a:endParaRPr lang="it-IT" altLang="it-IT" sz="2000" dirty="0"/>
          </a:p>
          <a:p>
            <a:pPr algn="ctr" eaLnBrk="1" hangingPunct="1">
              <a:lnSpc>
                <a:spcPts val="3000"/>
              </a:lnSpc>
            </a:pPr>
            <a:r>
              <a:rPr lang="it-IT" altLang="it-IT" sz="2000" dirty="0"/>
              <a:t>First of </a:t>
            </a:r>
            <a:r>
              <a:rPr lang="it-IT" altLang="it-IT" sz="2000" dirty="0" err="1"/>
              <a:t>all</a:t>
            </a:r>
            <a:r>
              <a:rPr lang="it-IT" altLang="it-IT" sz="2000" dirty="0"/>
              <a:t>: </a:t>
            </a:r>
            <a:r>
              <a:rPr lang="it-IT" altLang="it-IT" sz="2000" dirty="0" err="1"/>
              <a:t>Which</a:t>
            </a:r>
            <a:r>
              <a:rPr lang="it-IT" altLang="it-IT" sz="2000" dirty="0"/>
              <a:t> </a:t>
            </a:r>
            <a:r>
              <a:rPr lang="it-IT" altLang="it-IT" sz="2000" dirty="0" err="1"/>
              <a:t>is</a:t>
            </a:r>
            <a:r>
              <a:rPr lang="it-IT" altLang="it-IT" sz="2000" dirty="0"/>
              <a:t> the </a:t>
            </a:r>
            <a:r>
              <a:rPr lang="it-IT" altLang="it-IT" sz="2000" dirty="0" err="1"/>
              <a:t>optimal</a:t>
            </a:r>
            <a:r>
              <a:rPr lang="it-IT" altLang="it-IT" sz="2000" dirty="0"/>
              <a:t> </a:t>
            </a:r>
            <a:r>
              <a:rPr lang="it-IT" altLang="it-IT" sz="2000" dirty="0" err="1"/>
              <a:t>path</a:t>
            </a:r>
            <a:r>
              <a:rPr lang="it-IT" altLang="it-IT" sz="2000" dirty="0"/>
              <a:t>?</a:t>
            </a:r>
          </a:p>
          <a:p>
            <a:pPr algn="just" eaLnBrk="1" hangingPunct="1">
              <a:lnSpc>
                <a:spcPts val="3000"/>
              </a:lnSpc>
            </a:pPr>
            <a:endParaRPr lang="en-GB" altLang="it-IT" sz="2000" dirty="0"/>
          </a:p>
          <a:p>
            <a:pPr algn="just" eaLnBrk="1" hangingPunct="1">
              <a:lnSpc>
                <a:spcPts val="3000"/>
              </a:lnSpc>
            </a:pPr>
            <a:endParaRPr lang="en-GB" altLang="it-IT"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1" descr="Schermata 2015-12-02 alle 09.51.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689100"/>
            <a:ext cx="7734300" cy="347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sp>
        <p:nvSpPr>
          <p:cNvPr id="2" name="TextBox 1">
            <a:extLst>
              <a:ext uri="{FF2B5EF4-FFF2-40B4-BE49-F238E27FC236}">
                <a16:creationId xmlns:a16="http://schemas.microsoft.com/office/drawing/2014/main" id="{0A7CE807-0597-8E4E-9A89-3619C88DE43D}"/>
              </a:ext>
            </a:extLst>
          </p:cNvPr>
          <p:cNvSpPr txBox="1"/>
          <p:nvPr/>
        </p:nvSpPr>
        <p:spPr>
          <a:xfrm>
            <a:off x="4355976" y="1916832"/>
            <a:ext cx="385042" cy="523220"/>
          </a:xfrm>
          <a:prstGeom prst="rect">
            <a:avLst/>
          </a:prstGeom>
          <a:noFill/>
        </p:spPr>
        <p:txBody>
          <a:bodyPr wrap="none" rtlCol="0">
            <a:spAutoFit/>
          </a:bodyPr>
          <a:lstStyle/>
          <a:p>
            <a:r>
              <a:rPr lang="en-GB" sz="2800" dirty="0">
                <a:solidFill>
                  <a:srgbClr val="FF0000"/>
                </a:solidFill>
              </a:rPr>
              <a:t>5</a:t>
            </a:r>
          </a:p>
        </p:txBody>
      </p:sp>
      <p:sp>
        <p:nvSpPr>
          <p:cNvPr id="5" name="TextBox 4">
            <a:extLst>
              <a:ext uri="{FF2B5EF4-FFF2-40B4-BE49-F238E27FC236}">
                <a16:creationId xmlns:a16="http://schemas.microsoft.com/office/drawing/2014/main" id="{CE11D790-EA31-264B-AA45-8BDB16C25F62}"/>
              </a:ext>
            </a:extLst>
          </p:cNvPr>
          <p:cNvSpPr txBox="1"/>
          <p:nvPr/>
        </p:nvSpPr>
        <p:spPr>
          <a:xfrm>
            <a:off x="2699792" y="1892915"/>
            <a:ext cx="385042" cy="523220"/>
          </a:xfrm>
          <a:prstGeom prst="rect">
            <a:avLst/>
          </a:prstGeom>
          <a:noFill/>
        </p:spPr>
        <p:txBody>
          <a:bodyPr wrap="none" rtlCol="0">
            <a:spAutoFit/>
          </a:bodyPr>
          <a:lstStyle/>
          <a:p>
            <a:r>
              <a:rPr lang="en-GB" sz="2800" dirty="0">
                <a:solidFill>
                  <a:srgbClr val="FF0000"/>
                </a:solidFill>
              </a:rPr>
              <a:t>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3" descr="Schermata 2015-12-02 alle 09.51.2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676400"/>
            <a:ext cx="77470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sp>
        <p:nvSpPr>
          <p:cNvPr id="4" name="TextBox 3">
            <a:extLst>
              <a:ext uri="{FF2B5EF4-FFF2-40B4-BE49-F238E27FC236}">
                <a16:creationId xmlns:a16="http://schemas.microsoft.com/office/drawing/2014/main" id="{ED394C33-53B8-7E48-9E49-94283CB5AC77}"/>
              </a:ext>
            </a:extLst>
          </p:cNvPr>
          <p:cNvSpPr txBox="1"/>
          <p:nvPr/>
        </p:nvSpPr>
        <p:spPr>
          <a:xfrm>
            <a:off x="1835696" y="2708920"/>
            <a:ext cx="385042" cy="523220"/>
          </a:xfrm>
          <a:prstGeom prst="rect">
            <a:avLst/>
          </a:prstGeom>
          <a:noFill/>
        </p:spPr>
        <p:txBody>
          <a:bodyPr wrap="none" rtlCol="0">
            <a:spAutoFit/>
          </a:bodyPr>
          <a:lstStyle/>
          <a:p>
            <a:r>
              <a:rPr lang="en-GB" sz="2800" dirty="0">
                <a:solidFill>
                  <a:srgbClr val="FF0000"/>
                </a:solidFill>
              </a:rPr>
              <a:t>7</a:t>
            </a:r>
          </a:p>
        </p:txBody>
      </p:sp>
      <p:sp>
        <p:nvSpPr>
          <p:cNvPr id="5" name="TextBox 4">
            <a:extLst>
              <a:ext uri="{FF2B5EF4-FFF2-40B4-BE49-F238E27FC236}">
                <a16:creationId xmlns:a16="http://schemas.microsoft.com/office/drawing/2014/main" id="{DC06A9E4-6933-914B-A77B-5044E633DBA7}"/>
              </a:ext>
            </a:extLst>
          </p:cNvPr>
          <p:cNvSpPr txBox="1"/>
          <p:nvPr/>
        </p:nvSpPr>
        <p:spPr>
          <a:xfrm>
            <a:off x="2699792" y="3573016"/>
            <a:ext cx="385042" cy="523220"/>
          </a:xfrm>
          <a:prstGeom prst="rect">
            <a:avLst/>
          </a:prstGeom>
          <a:noFill/>
        </p:spPr>
        <p:txBody>
          <a:bodyPr wrap="none" rtlCol="0">
            <a:spAutoFit/>
          </a:bodyPr>
          <a:lstStyle/>
          <a:p>
            <a:r>
              <a:rPr lang="en-GB" sz="2800" dirty="0">
                <a:solidFill>
                  <a:srgbClr val="FF0000"/>
                </a:solidFill>
              </a:rPr>
              <a:t>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pic>
        <p:nvPicPr>
          <p:cNvPr id="24579" name="Immagine 2" descr="Schermata 2015-12-02 alle 09.51.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63700"/>
            <a:ext cx="7759700" cy="351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6321845-2F76-F741-A671-B5A8904DAE04}"/>
              </a:ext>
            </a:extLst>
          </p:cNvPr>
          <p:cNvSpPr txBox="1"/>
          <p:nvPr/>
        </p:nvSpPr>
        <p:spPr>
          <a:xfrm>
            <a:off x="3563888" y="4437112"/>
            <a:ext cx="385042" cy="523220"/>
          </a:xfrm>
          <a:prstGeom prst="rect">
            <a:avLst/>
          </a:prstGeom>
          <a:noFill/>
        </p:spPr>
        <p:txBody>
          <a:bodyPr wrap="none" rtlCol="0">
            <a:spAutoFit/>
          </a:bodyPr>
          <a:lstStyle/>
          <a:p>
            <a:r>
              <a:rPr lang="en-GB" sz="2800" dirty="0">
                <a:solidFill>
                  <a:srgbClr val="FF0000"/>
                </a:solidFill>
              </a:rPr>
              <a:t>9</a:t>
            </a:r>
          </a:p>
        </p:txBody>
      </p:sp>
      <p:sp>
        <p:nvSpPr>
          <p:cNvPr id="5" name="TextBox 4">
            <a:extLst>
              <a:ext uri="{FF2B5EF4-FFF2-40B4-BE49-F238E27FC236}">
                <a16:creationId xmlns:a16="http://schemas.microsoft.com/office/drawing/2014/main" id="{DC83F6F5-16D4-6C47-B53A-B1AB55495695}"/>
              </a:ext>
            </a:extLst>
          </p:cNvPr>
          <p:cNvSpPr txBox="1"/>
          <p:nvPr/>
        </p:nvSpPr>
        <p:spPr>
          <a:xfrm>
            <a:off x="4283968" y="3573016"/>
            <a:ext cx="585417" cy="523220"/>
          </a:xfrm>
          <a:prstGeom prst="rect">
            <a:avLst/>
          </a:prstGeom>
          <a:noFill/>
        </p:spPr>
        <p:txBody>
          <a:bodyPr wrap="none" rtlCol="0">
            <a:spAutoFit/>
          </a:bodyPr>
          <a:lstStyle/>
          <a:p>
            <a:r>
              <a:rPr lang="en-GB" sz="2800" dirty="0">
                <a:solidFill>
                  <a:srgbClr val="FF0000"/>
                </a:solidFill>
              </a:rPr>
              <a:t>10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pic>
        <p:nvPicPr>
          <p:cNvPr id="25603" name="Immagine 2" descr="Schermata 2015-12-02 alle 09.52.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689100"/>
            <a:ext cx="7721600" cy="347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FCE887F-2EDB-AD4C-9CD5-AD9F016750EA}"/>
              </a:ext>
            </a:extLst>
          </p:cNvPr>
          <p:cNvSpPr txBox="1"/>
          <p:nvPr/>
        </p:nvSpPr>
        <p:spPr>
          <a:xfrm>
            <a:off x="5148064" y="2761764"/>
            <a:ext cx="558743" cy="523220"/>
          </a:xfrm>
          <a:prstGeom prst="rect">
            <a:avLst/>
          </a:prstGeom>
          <a:noFill/>
        </p:spPr>
        <p:txBody>
          <a:bodyPr wrap="none" rtlCol="0">
            <a:spAutoFit/>
          </a:bodyPr>
          <a:lstStyle/>
          <a:p>
            <a:r>
              <a:rPr lang="en-GB" sz="2800" dirty="0">
                <a:solidFill>
                  <a:srgbClr val="FF0000"/>
                </a:solidFill>
              </a:rPr>
              <a:t>11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magine 1" descr="Schermata 2015-12-02 alle 09.59.5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2032000"/>
            <a:ext cx="4749800" cy="278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1527175" y="6308725"/>
            <a:ext cx="3470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a:latin typeface="Verdana" pitchFamily="34" charset="0"/>
              </a:rPr>
              <a:t>The </a:t>
            </a:r>
            <a:r>
              <a:rPr lang="it-IT" altLang="it-IT" sz="2000" b="1" dirty="0" err="1">
                <a:latin typeface="Verdana" pitchFamily="34" charset="0"/>
              </a:rPr>
              <a:t>expansion</a:t>
            </a:r>
            <a:r>
              <a:rPr lang="it-IT" altLang="it-IT" sz="2000" b="1" dirty="0">
                <a:latin typeface="Verdana" pitchFamily="34" charset="0"/>
              </a:rPr>
              <a:t> </a:t>
            </a:r>
            <a:r>
              <a:rPr lang="it-IT" altLang="it-IT" sz="2000" b="1" dirty="0" err="1">
                <a:latin typeface="Verdana" pitchFamily="34" charset="0"/>
              </a:rPr>
              <a:t>process</a:t>
            </a:r>
            <a:endParaRPr lang="it-IT" altLang="it-IT" sz="2000" b="1" dirty="0">
              <a:latin typeface="Verdan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27175" y="6308725"/>
            <a:ext cx="3470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a:latin typeface="Verdana" pitchFamily="34" charset="0"/>
              </a:rPr>
              <a:t>The </a:t>
            </a:r>
            <a:r>
              <a:rPr lang="it-IT" altLang="it-IT" sz="2000" b="1" dirty="0" err="1">
                <a:latin typeface="Verdana" pitchFamily="34" charset="0"/>
              </a:rPr>
              <a:t>expansion</a:t>
            </a:r>
            <a:r>
              <a:rPr lang="it-IT" altLang="it-IT" sz="2000" b="1" dirty="0">
                <a:latin typeface="Verdana" pitchFamily="34" charset="0"/>
              </a:rPr>
              <a:t> </a:t>
            </a:r>
            <a:r>
              <a:rPr lang="it-IT" altLang="it-IT" sz="2000" b="1" dirty="0" err="1">
                <a:latin typeface="Verdana" pitchFamily="34" charset="0"/>
              </a:rPr>
              <a:t>process</a:t>
            </a:r>
            <a:endParaRPr lang="it-IT" altLang="it-IT" sz="2000" b="1" dirty="0">
              <a:latin typeface="Verdana" pitchFamily="34" charset="0"/>
            </a:endParaRPr>
          </a:p>
        </p:txBody>
      </p:sp>
      <p:sp>
        <p:nvSpPr>
          <p:cNvPr id="22531" name="CasellaDiTesto 2"/>
          <p:cNvSpPr txBox="1">
            <a:spLocks noChangeArrowheads="1"/>
          </p:cNvSpPr>
          <p:nvPr/>
        </p:nvSpPr>
        <p:spPr bwMode="auto">
          <a:xfrm>
            <a:off x="395288" y="476250"/>
            <a:ext cx="8353425" cy="394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defRPr/>
            </a:pPr>
            <a:r>
              <a:rPr lang="en-GB" altLang="it-IT" sz="2000" dirty="0"/>
              <a:t>This loop is the essence of the graph search algorithms on this page, including A*. But how do we find the shortest path? </a:t>
            </a:r>
            <a:r>
              <a:rPr lang="en-GB" altLang="it-IT" sz="2000" b="1" dirty="0"/>
              <a:t>The loop doesn</a:t>
            </a:r>
            <a:r>
              <a:rPr lang="en-GB" altLang="en-GB" sz="2000" b="1" dirty="0"/>
              <a:t>’</a:t>
            </a:r>
            <a:r>
              <a:rPr lang="en-GB" altLang="it-IT" sz="2000" b="1" dirty="0"/>
              <a:t>t actually construct the paths; it only tells us how to visit everything on the map. </a:t>
            </a:r>
          </a:p>
          <a:p>
            <a:pPr algn="just" eaLnBrk="1" hangingPunct="1">
              <a:lnSpc>
                <a:spcPts val="3000"/>
              </a:lnSpc>
              <a:defRPr/>
            </a:pPr>
            <a:r>
              <a:rPr lang="en-GB" altLang="it-IT" sz="2000" dirty="0"/>
              <a:t>That</a:t>
            </a:r>
            <a:r>
              <a:rPr lang="en-GB" altLang="en-GB" sz="2000" dirty="0"/>
              <a:t>’</a:t>
            </a:r>
            <a:r>
              <a:rPr lang="en-GB" altLang="it-IT" sz="2000" dirty="0"/>
              <a:t>s because </a:t>
            </a:r>
            <a:r>
              <a:rPr lang="en-GB" altLang="it-IT" sz="2000" u="sng" dirty="0"/>
              <a:t>Breadth First Search can be used for a lot more </a:t>
            </a:r>
            <a:r>
              <a:rPr lang="en-GB" altLang="it-IT" sz="2000" dirty="0"/>
              <a:t>than just finding paths: </a:t>
            </a:r>
          </a:p>
          <a:p>
            <a:pPr marL="342900" indent="-342900" algn="just" eaLnBrk="1" hangingPunct="1">
              <a:lnSpc>
                <a:spcPts val="3000"/>
              </a:lnSpc>
              <a:buFont typeface="Arial" panose="020B0604020202020204" pitchFamily="34" charset="0"/>
              <a:buChar char="•"/>
              <a:defRPr/>
            </a:pPr>
            <a:r>
              <a:rPr lang="en-GB" altLang="it-IT" sz="2000" dirty="0"/>
              <a:t>tower defence, </a:t>
            </a:r>
          </a:p>
          <a:p>
            <a:pPr marL="342900" indent="-342900" algn="just" eaLnBrk="1" hangingPunct="1">
              <a:lnSpc>
                <a:spcPts val="3000"/>
              </a:lnSpc>
              <a:buFont typeface="Arial" panose="020B0604020202020204" pitchFamily="34" charset="0"/>
              <a:buChar char="•"/>
              <a:defRPr/>
            </a:pPr>
            <a:r>
              <a:rPr lang="en-GB" altLang="it-IT" sz="2000" dirty="0"/>
              <a:t>distance maps, </a:t>
            </a:r>
          </a:p>
          <a:p>
            <a:pPr marL="342900" indent="-342900" algn="just" eaLnBrk="1" hangingPunct="1">
              <a:lnSpc>
                <a:spcPts val="3000"/>
              </a:lnSpc>
              <a:buFont typeface="Arial" panose="020B0604020202020204" pitchFamily="34" charset="0"/>
              <a:buChar char="•"/>
              <a:defRPr/>
            </a:pPr>
            <a:r>
              <a:rPr lang="en-GB" altLang="it-IT" sz="2000" dirty="0"/>
              <a:t>procedural map generation,</a:t>
            </a:r>
          </a:p>
          <a:p>
            <a:pPr marL="342900" indent="-342900" algn="just" eaLnBrk="1" hangingPunct="1">
              <a:lnSpc>
                <a:spcPts val="3000"/>
              </a:lnSpc>
              <a:buFont typeface="Arial" panose="020B0604020202020204" pitchFamily="34" charset="0"/>
              <a:buChar char="•"/>
              <a:defRPr/>
            </a:pPr>
            <a:r>
              <a:rPr lang="en-GB" altLang="it-IT" sz="2000" dirty="0"/>
              <a:t>…and lots of other things.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sellaDiTesto 1"/>
          <p:cNvSpPr txBox="1">
            <a:spLocks noChangeArrowheads="1"/>
          </p:cNvSpPr>
          <p:nvPr/>
        </p:nvSpPr>
        <p:spPr bwMode="auto">
          <a:xfrm>
            <a:off x="395288" y="476250"/>
            <a:ext cx="83534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Here though we want to use it for finding paths, so let</a:t>
            </a:r>
            <a:r>
              <a:rPr lang="en-GB" altLang="en-GB" sz="2000" dirty="0"/>
              <a:t>’</a:t>
            </a:r>
            <a:r>
              <a:rPr lang="en-GB" altLang="it-IT" sz="2000" dirty="0"/>
              <a:t>s modify the loop to keep track of where we came from for every location that</a:t>
            </a:r>
            <a:r>
              <a:rPr lang="en-GB" altLang="en-GB" sz="2000" dirty="0"/>
              <a:t>’</a:t>
            </a:r>
            <a:r>
              <a:rPr lang="en-GB" altLang="it-IT" sz="2000" dirty="0"/>
              <a:t>s visited, and rename </a:t>
            </a:r>
            <a:r>
              <a:rPr lang="en-GB" altLang="it-IT" sz="2000" b="1" dirty="0">
                <a:solidFill>
                  <a:srgbClr val="0000FF"/>
                </a:solidFill>
              </a:rPr>
              <a:t>visited</a:t>
            </a:r>
            <a:r>
              <a:rPr lang="en-GB" altLang="it-IT" sz="2000" dirty="0"/>
              <a:t> with </a:t>
            </a:r>
            <a:r>
              <a:rPr lang="en-GB" altLang="it-IT" sz="2000" b="1" dirty="0" err="1">
                <a:solidFill>
                  <a:srgbClr val="FF3300"/>
                </a:solidFill>
              </a:rPr>
              <a:t>came_from</a:t>
            </a:r>
            <a:r>
              <a:rPr lang="en-GB" altLang="it-IT" sz="2000" dirty="0"/>
              <a:t>:</a:t>
            </a:r>
          </a:p>
        </p:txBody>
      </p:sp>
      <p:pic>
        <p:nvPicPr>
          <p:cNvPr id="28675" name="Immagine 2" descr="Schermata 2015-12-02 alle 10.00.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2019300"/>
            <a:ext cx="4737100" cy="280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1527175" y="6308725"/>
            <a:ext cx="3470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a:latin typeface="Verdana" pitchFamily="34" charset="0"/>
              </a:rPr>
              <a:t>The </a:t>
            </a:r>
            <a:r>
              <a:rPr lang="it-IT" altLang="it-IT" sz="2000" b="1" dirty="0" err="1">
                <a:latin typeface="Verdana" pitchFamily="34" charset="0"/>
              </a:rPr>
              <a:t>expansion</a:t>
            </a:r>
            <a:r>
              <a:rPr lang="it-IT" altLang="it-IT" sz="2000" b="1" dirty="0">
                <a:latin typeface="Verdana" pitchFamily="34" charset="0"/>
              </a:rPr>
              <a:t> </a:t>
            </a:r>
            <a:r>
              <a:rPr lang="it-IT" altLang="it-IT" sz="2000" b="1" dirty="0" err="1">
                <a:latin typeface="Verdana" pitchFamily="34" charset="0"/>
              </a:rPr>
              <a:t>process</a:t>
            </a:r>
            <a:endParaRPr lang="it-IT" altLang="it-IT" sz="2000" b="1" dirty="0">
              <a:latin typeface="Verdan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Immagine 2" descr="Schermata 2015-12-02 alle 10.08.2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548284"/>
            <a:ext cx="5149254" cy="5149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0" name="CasellaDiTesto 3"/>
          <p:cNvSpPr txBox="1">
            <a:spLocks noChangeArrowheads="1"/>
          </p:cNvSpPr>
          <p:nvPr/>
        </p:nvSpPr>
        <p:spPr bwMode="auto">
          <a:xfrm>
            <a:off x="6468407" y="694746"/>
            <a:ext cx="2231480" cy="4286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ts val="3000"/>
              </a:lnSpc>
            </a:pPr>
            <a:r>
              <a:rPr lang="en-GB" altLang="it-IT" sz="2000" dirty="0"/>
              <a:t>In the </a:t>
            </a:r>
            <a:r>
              <a:rPr lang="en-GB" altLang="it-IT" sz="2000" b="1" dirty="0">
                <a:solidFill>
                  <a:srgbClr val="FF0000"/>
                </a:solidFill>
              </a:rPr>
              <a:t>graphs</a:t>
            </a:r>
            <a:r>
              <a:rPr lang="en-GB" altLang="it-IT" sz="2000" dirty="0"/>
              <a:t> represented in</a:t>
            </a:r>
          </a:p>
          <a:p>
            <a:pPr eaLnBrk="1" hangingPunct="1">
              <a:lnSpc>
                <a:spcPts val="3000"/>
              </a:lnSpc>
            </a:pPr>
            <a:r>
              <a:rPr lang="en-GB" altLang="it-IT" sz="2000" b="1" dirty="0">
                <a:solidFill>
                  <a:srgbClr val="FF3300"/>
                </a:solidFill>
              </a:rPr>
              <a:t>two-dimensional grids </a:t>
            </a:r>
            <a:r>
              <a:rPr lang="en-GB" altLang="it-IT" sz="2000" dirty="0"/>
              <a:t>(</a:t>
            </a:r>
            <a:r>
              <a:rPr lang="en-GB" altLang="it-IT" sz="2000" b="1" dirty="0"/>
              <a:t>maps represented as images</a:t>
            </a:r>
            <a:r>
              <a:rPr lang="en-GB" altLang="it-IT" sz="2000" dirty="0"/>
              <a:t>!), for each cell we have four pointers that now we can use to store the coming location.</a:t>
            </a:r>
          </a:p>
        </p:txBody>
      </p:sp>
      <p:sp>
        <p:nvSpPr>
          <p:cNvPr id="13" name="Text Box 2"/>
          <p:cNvSpPr txBox="1">
            <a:spLocks noChangeArrowheads="1"/>
          </p:cNvSpPr>
          <p:nvPr/>
        </p:nvSpPr>
        <p:spPr bwMode="auto">
          <a:xfrm>
            <a:off x="1527175" y="6308725"/>
            <a:ext cx="788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Grid</a:t>
            </a:r>
            <a:endParaRPr lang="it-IT" altLang="it-IT" sz="2000" b="1" dirty="0">
              <a:latin typeface="Verdana" pitchFamily="34" charset="0"/>
            </a:endParaRPr>
          </a:p>
        </p:txBody>
      </p:sp>
      <p:cxnSp>
        <p:nvCxnSpPr>
          <p:cNvPr id="14" name="Straight Arrow Connector 13">
            <a:extLst>
              <a:ext uri="{FF2B5EF4-FFF2-40B4-BE49-F238E27FC236}">
                <a16:creationId xmlns:a16="http://schemas.microsoft.com/office/drawing/2014/main" id="{481E002B-662F-BB47-A85F-672FA0131124}"/>
              </a:ext>
            </a:extLst>
          </p:cNvPr>
          <p:cNvCxnSpPr/>
          <p:nvPr/>
        </p:nvCxnSpPr>
        <p:spPr>
          <a:xfrm>
            <a:off x="3707904" y="2276872"/>
            <a:ext cx="0" cy="792088"/>
          </a:xfrm>
          <a:prstGeom prst="straightConnector1">
            <a:avLst/>
          </a:prstGeom>
          <a:ln w="76200">
            <a:solidFill>
              <a:srgbClr val="0000FF"/>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AFB3EF1A-1425-4042-A1E3-77D5ECB15677}"/>
              </a:ext>
            </a:extLst>
          </p:cNvPr>
          <p:cNvCxnSpPr>
            <a:cxnSpLocks/>
          </p:cNvCxnSpPr>
          <p:nvPr/>
        </p:nvCxnSpPr>
        <p:spPr>
          <a:xfrm>
            <a:off x="2627784" y="3140968"/>
            <a:ext cx="1008112" cy="0"/>
          </a:xfrm>
          <a:prstGeom prst="straightConnector1">
            <a:avLst/>
          </a:prstGeom>
          <a:ln w="76200">
            <a:solidFill>
              <a:srgbClr val="0000FF"/>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D5F8991-C2EC-F74F-967F-5F7394882D09}"/>
              </a:ext>
            </a:extLst>
          </p:cNvPr>
          <p:cNvCxnSpPr>
            <a:cxnSpLocks/>
          </p:cNvCxnSpPr>
          <p:nvPr/>
        </p:nvCxnSpPr>
        <p:spPr>
          <a:xfrm flipV="1">
            <a:off x="3707904" y="3293368"/>
            <a:ext cx="0" cy="855712"/>
          </a:xfrm>
          <a:prstGeom prst="straightConnector1">
            <a:avLst/>
          </a:prstGeom>
          <a:ln w="76200">
            <a:solidFill>
              <a:srgbClr val="0000FF"/>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4E6D06E-9D21-B14B-9604-364DE825A926}"/>
              </a:ext>
            </a:extLst>
          </p:cNvPr>
          <p:cNvCxnSpPr>
            <a:cxnSpLocks/>
          </p:cNvCxnSpPr>
          <p:nvPr/>
        </p:nvCxnSpPr>
        <p:spPr>
          <a:xfrm flipH="1">
            <a:off x="3851920" y="3140968"/>
            <a:ext cx="889098" cy="0"/>
          </a:xfrm>
          <a:prstGeom prst="straightConnector1">
            <a:avLst/>
          </a:prstGeom>
          <a:ln w="76200">
            <a:solidFill>
              <a:srgbClr val="0000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991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Immagine 2" descr="Schermata 2015-12-02 alle 09.51.0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63700"/>
            <a:ext cx="7772400" cy="351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cxnSp>
        <p:nvCxnSpPr>
          <p:cNvPr id="5" name="Straight Arrow Connector 4">
            <a:extLst>
              <a:ext uri="{FF2B5EF4-FFF2-40B4-BE49-F238E27FC236}">
                <a16:creationId xmlns:a16="http://schemas.microsoft.com/office/drawing/2014/main" id="{EF647BBE-C8EF-D34A-93BA-9E6C7D112476}"/>
              </a:ext>
            </a:extLst>
          </p:cNvPr>
          <p:cNvCxnSpPr/>
          <p:nvPr/>
        </p:nvCxnSpPr>
        <p:spPr>
          <a:xfrm>
            <a:off x="3707904" y="2132856"/>
            <a:ext cx="0" cy="7920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4B692D55-FAC6-7F42-8BCC-3E2610C02081}"/>
              </a:ext>
            </a:extLst>
          </p:cNvPr>
          <p:cNvCxnSpPr>
            <a:cxnSpLocks/>
          </p:cNvCxnSpPr>
          <p:nvPr/>
        </p:nvCxnSpPr>
        <p:spPr>
          <a:xfrm>
            <a:off x="2699792" y="2996952"/>
            <a:ext cx="1008112"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350D86B-8C32-4D4B-B8B3-5098EC6A6ECA}"/>
              </a:ext>
            </a:extLst>
          </p:cNvPr>
          <p:cNvCxnSpPr>
            <a:cxnSpLocks/>
          </p:cNvCxnSpPr>
          <p:nvPr/>
        </p:nvCxnSpPr>
        <p:spPr>
          <a:xfrm flipV="1">
            <a:off x="3707904" y="3149352"/>
            <a:ext cx="0" cy="85571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144D705F-BADC-554B-BD37-8C608665168A}"/>
              </a:ext>
            </a:extLst>
          </p:cNvPr>
          <p:cNvCxnSpPr>
            <a:cxnSpLocks/>
          </p:cNvCxnSpPr>
          <p:nvPr/>
        </p:nvCxnSpPr>
        <p:spPr>
          <a:xfrm flipH="1">
            <a:off x="3851920" y="2996952"/>
            <a:ext cx="889098"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CasellaDiTesto 1">
            <a:extLst>
              <a:ext uri="{FF2B5EF4-FFF2-40B4-BE49-F238E27FC236}">
                <a16:creationId xmlns:a16="http://schemas.microsoft.com/office/drawing/2014/main" id="{90AFA62B-F887-DA48-90E7-FCC668DCC05A}"/>
              </a:ext>
            </a:extLst>
          </p:cNvPr>
          <p:cNvSpPr txBox="1">
            <a:spLocks noChangeArrowheads="1"/>
          </p:cNvSpPr>
          <p:nvPr/>
        </p:nvSpPr>
        <p:spPr bwMode="auto">
          <a:xfrm>
            <a:off x="395288" y="260350"/>
            <a:ext cx="8353425" cy="1220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400" dirty="0"/>
              <a:t>Now </a:t>
            </a:r>
            <a:r>
              <a:rPr lang="en-GB" altLang="it-IT" sz="2400" b="1" dirty="0" err="1">
                <a:solidFill>
                  <a:srgbClr val="FF0000"/>
                </a:solidFill>
              </a:rPr>
              <a:t>came_from</a:t>
            </a:r>
            <a:r>
              <a:rPr lang="en-GB" altLang="it-IT" sz="2400" b="1" dirty="0">
                <a:solidFill>
                  <a:srgbClr val="FF0000"/>
                </a:solidFill>
              </a:rPr>
              <a:t> </a:t>
            </a:r>
            <a:r>
              <a:rPr lang="en-GB" altLang="it-IT" sz="2400" dirty="0"/>
              <a:t>for each location </a:t>
            </a:r>
            <a:r>
              <a:rPr lang="en-GB" altLang="it-IT" sz="2400" b="1" dirty="0"/>
              <a:t>points to the place where we came from</a:t>
            </a:r>
            <a:r>
              <a:rPr lang="en-GB" altLang="it-IT" sz="2400" dirty="0"/>
              <a:t>. Let’s copy each pointing reference with an arrow:</a:t>
            </a:r>
          </a:p>
        </p:txBody>
      </p:sp>
    </p:spTree>
    <p:extLst>
      <p:ext uri="{BB962C8B-B14F-4D97-AF65-F5344CB8AC3E}">
        <p14:creationId xmlns:p14="http://schemas.microsoft.com/office/powerpoint/2010/main" val="2696175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1" descr="Schermata 2015-12-02 alle 09.51.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689100"/>
            <a:ext cx="7734300" cy="347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sp>
        <p:nvSpPr>
          <p:cNvPr id="14" name="TextBox 13">
            <a:extLst>
              <a:ext uri="{FF2B5EF4-FFF2-40B4-BE49-F238E27FC236}">
                <a16:creationId xmlns:a16="http://schemas.microsoft.com/office/drawing/2014/main" id="{7D2D62CC-7C15-F94A-9597-F4F880C21841}"/>
              </a:ext>
            </a:extLst>
          </p:cNvPr>
          <p:cNvSpPr txBox="1"/>
          <p:nvPr/>
        </p:nvSpPr>
        <p:spPr>
          <a:xfrm>
            <a:off x="4355976" y="1916832"/>
            <a:ext cx="385042" cy="523220"/>
          </a:xfrm>
          <a:prstGeom prst="rect">
            <a:avLst/>
          </a:prstGeom>
          <a:noFill/>
        </p:spPr>
        <p:txBody>
          <a:bodyPr wrap="none" rtlCol="0">
            <a:spAutoFit/>
          </a:bodyPr>
          <a:lstStyle/>
          <a:p>
            <a:r>
              <a:rPr lang="en-GB" sz="2800" dirty="0">
                <a:solidFill>
                  <a:srgbClr val="FF0000"/>
                </a:solidFill>
              </a:rPr>
              <a:t>5</a:t>
            </a:r>
          </a:p>
        </p:txBody>
      </p:sp>
      <p:sp>
        <p:nvSpPr>
          <p:cNvPr id="15" name="TextBox 14">
            <a:extLst>
              <a:ext uri="{FF2B5EF4-FFF2-40B4-BE49-F238E27FC236}">
                <a16:creationId xmlns:a16="http://schemas.microsoft.com/office/drawing/2014/main" id="{F2DED876-71C3-9A48-A5A1-1F2B1751D8D0}"/>
              </a:ext>
            </a:extLst>
          </p:cNvPr>
          <p:cNvSpPr txBox="1"/>
          <p:nvPr/>
        </p:nvSpPr>
        <p:spPr>
          <a:xfrm>
            <a:off x="2699792" y="1892915"/>
            <a:ext cx="385042" cy="523220"/>
          </a:xfrm>
          <a:prstGeom prst="rect">
            <a:avLst/>
          </a:prstGeom>
          <a:noFill/>
        </p:spPr>
        <p:txBody>
          <a:bodyPr wrap="none" rtlCol="0">
            <a:spAutoFit/>
          </a:bodyPr>
          <a:lstStyle/>
          <a:p>
            <a:r>
              <a:rPr lang="en-GB" sz="2800" dirty="0">
                <a:solidFill>
                  <a:srgbClr val="FF0000"/>
                </a:solidFill>
              </a:rPr>
              <a:t>6</a:t>
            </a:r>
          </a:p>
        </p:txBody>
      </p:sp>
      <p:cxnSp>
        <p:nvCxnSpPr>
          <p:cNvPr id="8" name="Straight Arrow Connector 7">
            <a:extLst>
              <a:ext uri="{FF2B5EF4-FFF2-40B4-BE49-F238E27FC236}">
                <a16:creationId xmlns:a16="http://schemas.microsoft.com/office/drawing/2014/main" id="{44E59625-8D0B-6F46-800A-3AAB8DECF5F5}"/>
              </a:ext>
            </a:extLst>
          </p:cNvPr>
          <p:cNvCxnSpPr>
            <a:cxnSpLocks/>
          </p:cNvCxnSpPr>
          <p:nvPr/>
        </p:nvCxnSpPr>
        <p:spPr>
          <a:xfrm>
            <a:off x="2699792" y="2204864"/>
            <a:ext cx="1008112"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95C2CC8-126E-B048-B13C-C6C3EC527701}"/>
              </a:ext>
            </a:extLst>
          </p:cNvPr>
          <p:cNvCxnSpPr>
            <a:cxnSpLocks/>
          </p:cNvCxnSpPr>
          <p:nvPr/>
        </p:nvCxnSpPr>
        <p:spPr>
          <a:xfrm flipH="1">
            <a:off x="3851920" y="2204864"/>
            <a:ext cx="889098"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642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27175" y="6308725"/>
            <a:ext cx="299633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Path</a:t>
            </a:r>
            <a:r>
              <a:rPr lang="it-IT" altLang="it-IT" sz="2000" b="1" dirty="0">
                <a:latin typeface="Verdana" pitchFamily="34" charset="0"/>
              </a:rPr>
              <a:t> planning </a:t>
            </a:r>
            <a:r>
              <a:rPr lang="it-IT" altLang="it-IT" sz="2000" b="1" dirty="0" err="1">
                <a:latin typeface="Verdana" pitchFamily="34" charset="0"/>
              </a:rPr>
              <a:t>rules</a:t>
            </a:r>
            <a:endParaRPr lang="it-IT" altLang="it-IT" sz="2000" b="1" dirty="0">
              <a:latin typeface="Verdana" pitchFamily="34" charset="0"/>
            </a:endParaRPr>
          </a:p>
        </p:txBody>
      </p:sp>
      <p:sp>
        <p:nvSpPr>
          <p:cNvPr id="4099" name="CasellaDiTesto 3"/>
          <p:cNvSpPr txBox="1">
            <a:spLocks noChangeArrowheads="1"/>
          </p:cNvSpPr>
          <p:nvPr/>
        </p:nvSpPr>
        <p:spPr bwMode="auto">
          <a:xfrm>
            <a:off x="395288" y="333375"/>
            <a:ext cx="8137525" cy="317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Path planning is a well-known concept in a lot of scenario, </a:t>
            </a:r>
            <a:r>
              <a:rPr lang="en-GB" altLang="it-IT" sz="2000" dirty="0" err="1"/>
              <a:t>expecially</a:t>
            </a:r>
            <a:r>
              <a:rPr lang="en-GB" altLang="it-IT" sz="2000" dirty="0"/>
              <a:t> in industrial automation, car </a:t>
            </a:r>
            <a:r>
              <a:rPr lang="en-GB" altLang="it-IT" sz="2000" dirty="0" err="1"/>
              <a:t>manufactoring</a:t>
            </a:r>
            <a:r>
              <a:rPr lang="en-GB" altLang="it-IT" sz="2000" dirty="0"/>
              <a:t> and even in game development.</a:t>
            </a:r>
          </a:p>
          <a:p>
            <a:pPr algn="just" eaLnBrk="1" hangingPunct="1">
              <a:lnSpc>
                <a:spcPts val="3000"/>
              </a:lnSpc>
            </a:pPr>
            <a:r>
              <a:rPr lang="en-GB" altLang="it-IT" sz="2000" dirty="0"/>
              <a:t>It’s not difficult to meet a problem in which, the car or maybe the robot, have to go from here to there; often it can not pass </a:t>
            </a:r>
            <a:r>
              <a:rPr lang="it-IT" altLang="it-IT" sz="2000" dirty="0" err="1"/>
              <a:t>through</a:t>
            </a:r>
            <a:r>
              <a:rPr lang="it-IT" altLang="it-IT" sz="2000" dirty="0"/>
              <a:t> </a:t>
            </a:r>
            <a:r>
              <a:rPr lang="it-IT" altLang="it-IT" sz="2000" dirty="0" err="1"/>
              <a:t>walls</a:t>
            </a:r>
            <a:r>
              <a:rPr lang="it-IT" altLang="it-IT" sz="2000" dirty="0"/>
              <a:t>.</a:t>
            </a:r>
          </a:p>
          <a:p>
            <a:pPr algn="just" eaLnBrk="1" hangingPunct="1">
              <a:lnSpc>
                <a:spcPts val="3000"/>
              </a:lnSpc>
            </a:pPr>
            <a:r>
              <a:rPr lang="it-IT" altLang="it-IT" sz="2000" dirty="0"/>
              <a:t>So </a:t>
            </a:r>
            <a:r>
              <a:rPr lang="it-IT" altLang="it-IT" sz="2000" dirty="0" err="1"/>
              <a:t>there’s</a:t>
            </a:r>
            <a:r>
              <a:rPr lang="it-IT" altLang="it-IT" sz="2000" dirty="0"/>
              <a:t> the </a:t>
            </a:r>
            <a:r>
              <a:rPr lang="it-IT" altLang="it-IT" sz="2000" dirty="0" err="1"/>
              <a:t>problem</a:t>
            </a:r>
            <a:r>
              <a:rPr lang="it-IT" altLang="it-IT" sz="2000" dirty="0"/>
              <a:t> to </a:t>
            </a:r>
            <a:r>
              <a:rPr lang="it-IT" altLang="it-IT" sz="2000" dirty="0" err="1"/>
              <a:t>find</a:t>
            </a:r>
            <a:r>
              <a:rPr lang="it-IT" altLang="it-IT" sz="2000" dirty="0"/>
              <a:t> the </a:t>
            </a:r>
            <a:r>
              <a:rPr lang="it-IT" altLang="it-IT" sz="2000" dirty="0" err="1"/>
              <a:t>path</a:t>
            </a:r>
            <a:r>
              <a:rPr lang="it-IT" altLang="it-IT" sz="2000" dirty="0"/>
              <a:t>, the «</a:t>
            </a:r>
            <a:r>
              <a:rPr lang="it-IT" altLang="it-IT" sz="2000" dirty="0" err="1"/>
              <a:t>optimal</a:t>
            </a:r>
            <a:r>
              <a:rPr lang="it-IT" altLang="it-IT" sz="2000" dirty="0"/>
              <a:t>» </a:t>
            </a:r>
            <a:r>
              <a:rPr lang="it-IT" altLang="it-IT" sz="2000" dirty="0" err="1"/>
              <a:t>path</a:t>
            </a:r>
            <a:r>
              <a:rPr lang="it-IT" altLang="it-IT" sz="2000" dirty="0"/>
              <a:t>.</a:t>
            </a:r>
          </a:p>
          <a:p>
            <a:pPr algn="just" eaLnBrk="1" hangingPunct="1">
              <a:lnSpc>
                <a:spcPts val="3000"/>
              </a:lnSpc>
            </a:pPr>
            <a:endParaRPr lang="it-IT" altLang="it-IT" sz="2000" dirty="0"/>
          </a:p>
          <a:p>
            <a:pPr algn="ctr" eaLnBrk="1" hangingPunct="1">
              <a:lnSpc>
                <a:spcPts val="3000"/>
              </a:lnSpc>
            </a:pPr>
            <a:r>
              <a:rPr lang="it-IT" altLang="it-IT" sz="2000" dirty="0"/>
              <a:t>First of </a:t>
            </a:r>
            <a:r>
              <a:rPr lang="it-IT" altLang="it-IT" sz="2000" dirty="0" err="1"/>
              <a:t>all</a:t>
            </a:r>
            <a:r>
              <a:rPr lang="it-IT" altLang="it-IT" sz="2000" dirty="0"/>
              <a:t>: </a:t>
            </a:r>
            <a:r>
              <a:rPr lang="it-IT" altLang="it-IT" sz="2000" dirty="0" err="1"/>
              <a:t>Which</a:t>
            </a:r>
            <a:r>
              <a:rPr lang="it-IT" altLang="it-IT" sz="2000" dirty="0"/>
              <a:t> </a:t>
            </a:r>
            <a:r>
              <a:rPr lang="it-IT" altLang="it-IT" sz="2000" dirty="0" err="1"/>
              <a:t>is</a:t>
            </a:r>
            <a:r>
              <a:rPr lang="it-IT" altLang="it-IT" sz="2000" dirty="0"/>
              <a:t> the </a:t>
            </a:r>
            <a:r>
              <a:rPr lang="it-IT" altLang="it-IT" sz="2000" dirty="0" err="1"/>
              <a:t>optimal</a:t>
            </a:r>
            <a:r>
              <a:rPr lang="it-IT" altLang="it-IT" sz="2000" dirty="0"/>
              <a:t> </a:t>
            </a:r>
            <a:r>
              <a:rPr lang="it-IT" altLang="it-IT" sz="2000" dirty="0" err="1"/>
              <a:t>path</a:t>
            </a:r>
            <a:r>
              <a:rPr lang="it-IT" altLang="it-IT" sz="2000" dirty="0"/>
              <a:t>?</a:t>
            </a:r>
          </a:p>
        </p:txBody>
      </p:sp>
      <p:sp>
        <p:nvSpPr>
          <p:cNvPr id="4100" name="CasellaDiTesto 1"/>
          <p:cNvSpPr txBox="1">
            <a:spLocks noChangeArrowheads="1"/>
          </p:cNvSpPr>
          <p:nvPr/>
        </p:nvSpPr>
        <p:spPr bwMode="auto">
          <a:xfrm rot="20798431">
            <a:off x="1842293" y="3857626"/>
            <a:ext cx="15573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dirty="0" err="1"/>
              <a:t>Shortest</a:t>
            </a:r>
            <a:r>
              <a:rPr lang="it-IT" altLang="it-IT" dirty="0"/>
              <a:t> </a:t>
            </a:r>
            <a:r>
              <a:rPr lang="it-IT" altLang="it-IT" dirty="0" err="1"/>
              <a:t>path</a:t>
            </a:r>
            <a:endParaRPr lang="it-IT" altLang="it-IT" dirty="0"/>
          </a:p>
        </p:txBody>
      </p:sp>
      <p:sp>
        <p:nvSpPr>
          <p:cNvPr id="4101" name="CasellaDiTesto 4"/>
          <p:cNvSpPr txBox="1">
            <a:spLocks noChangeArrowheads="1"/>
          </p:cNvSpPr>
          <p:nvPr/>
        </p:nvSpPr>
        <p:spPr bwMode="auto">
          <a:xfrm rot="20924930">
            <a:off x="4654728" y="5050569"/>
            <a:ext cx="263405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dirty="0" err="1"/>
              <a:t>Path</a:t>
            </a:r>
            <a:r>
              <a:rPr lang="it-IT" altLang="it-IT" dirty="0"/>
              <a:t> with minimum time</a:t>
            </a:r>
          </a:p>
        </p:txBody>
      </p:sp>
      <p:sp>
        <p:nvSpPr>
          <p:cNvPr id="2" name="Rettangolo 1"/>
          <p:cNvSpPr/>
          <p:nvPr/>
        </p:nvSpPr>
        <p:spPr>
          <a:xfrm rot="21198107">
            <a:off x="5160045" y="4095135"/>
            <a:ext cx="2800767" cy="369332"/>
          </a:xfrm>
          <a:prstGeom prst="rect">
            <a:avLst/>
          </a:prstGeom>
        </p:spPr>
        <p:txBody>
          <a:bodyPr wrap="none">
            <a:spAutoFit/>
          </a:bodyPr>
          <a:lstStyle/>
          <a:p>
            <a:r>
              <a:rPr lang="it-IT" dirty="0"/>
              <a:t>Minimum </a:t>
            </a:r>
            <a:r>
              <a:rPr lang="it-IT" dirty="0" err="1"/>
              <a:t>number</a:t>
            </a:r>
            <a:r>
              <a:rPr lang="it-IT" dirty="0"/>
              <a:t> of </a:t>
            </a:r>
            <a:r>
              <a:rPr lang="it-IT" dirty="0" err="1"/>
              <a:t>turns</a:t>
            </a:r>
            <a:endParaRPr lang="it-IT" dirty="0"/>
          </a:p>
        </p:txBody>
      </p:sp>
      <p:sp>
        <p:nvSpPr>
          <p:cNvPr id="7" name="CasellaDiTesto 1"/>
          <p:cNvSpPr txBox="1">
            <a:spLocks noChangeArrowheads="1"/>
          </p:cNvSpPr>
          <p:nvPr/>
        </p:nvSpPr>
        <p:spPr bwMode="auto">
          <a:xfrm rot="525944">
            <a:off x="982112" y="4905852"/>
            <a:ext cx="30187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dirty="0" err="1"/>
              <a:t>Path</a:t>
            </a:r>
            <a:r>
              <a:rPr lang="it-IT" altLang="it-IT" dirty="0"/>
              <a:t> with the </a:t>
            </a:r>
            <a:r>
              <a:rPr lang="it-IT" altLang="it-IT" dirty="0" err="1"/>
              <a:t>highest</a:t>
            </a:r>
            <a:r>
              <a:rPr lang="it-IT" altLang="it-IT" dirty="0"/>
              <a:t> </a:t>
            </a:r>
            <a:r>
              <a:rPr lang="it-IT" altLang="it-IT" dirty="0" err="1"/>
              <a:t>speed</a:t>
            </a:r>
            <a:endParaRPr lang="it-IT" altLang="it-IT" dirty="0"/>
          </a:p>
        </p:txBody>
      </p:sp>
      <p:sp>
        <p:nvSpPr>
          <p:cNvPr id="8" name="CasellaDiTesto 4"/>
          <p:cNvSpPr txBox="1">
            <a:spLocks noChangeArrowheads="1"/>
          </p:cNvSpPr>
          <p:nvPr/>
        </p:nvSpPr>
        <p:spPr bwMode="auto">
          <a:xfrm rot="306836">
            <a:off x="3074349" y="4406510"/>
            <a:ext cx="156966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dirty="0" err="1"/>
              <a:t>Feasible</a:t>
            </a:r>
            <a:r>
              <a:rPr lang="it-IT" altLang="it-IT" dirty="0"/>
              <a:t> </a:t>
            </a:r>
            <a:r>
              <a:rPr lang="it-IT" altLang="it-IT" dirty="0" err="1"/>
              <a:t>path</a:t>
            </a:r>
            <a:endParaRPr lang="it-IT" alt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3" descr="Schermata 2015-12-02 alle 09.51.2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676400"/>
            <a:ext cx="77470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sp>
        <p:nvSpPr>
          <p:cNvPr id="4" name="TextBox 3">
            <a:extLst>
              <a:ext uri="{FF2B5EF4-FFF2-40B4-BE49-F238E27FC236}">
                <a16:creationId xmlns:a16="http://schemas.microsoft.com/office/drawing/2014/main" id="{ED394C33-53B8-7E48-9E49-94283CB5AC77}"/>
              </a:ext>
            </a:extLst>
          </p:cNvPr>
          <p:cNvSpPr txBox="1"/>
          <p:nvPr/>
        </p:nvSpPr>
        <p:spPr>
          <a:xfrm>
            <a:off x="1835696" y="2708920"/>
            <a:ext cx="385042" cy="523220"/>
          </a:xfrm>
          <a:prstGeom prst="rect">
            <a:avLst/>
          </a:prstGeom>
          <a:noFill/>
        </p:spPr>
        <p:txBody>
          <a:bodyPr wrap="none" rtlCol="0">
            <a:spAutoFit/>
          </a:bodyPr>
          <a:lstStyle/>
          <a:p>
            <a:r>
              <a:rPr lang="en-GB" sz="2800" dirty="0">
                <a:solidFill>
                  <a:srgbClr val="FF0000"/>
                </a:solidFill>
              </a:rPr>
              <a:t>7</a:t>
            </a:r>
          </a:p>
        </p:txBody>
      </p:sp>
      <p:sp>
        <p:nvSpPr>
          <p:cNvPr id="5" name="TextBox 4">
            <a:extLst>
              <a:ext uri="{FF2B5EF4-FFF2-40B4-BE49-F238E27FC236}">
                <a16:creationId xmlns:a16="http://schemas.microsoft.com/office/drawing/2014/main" id="{DC06A9E4-6933-914B-A77B-5044E633DBA7}"/>
              </a:ext>
            </a:extLst>
          </p:cNvPr>
          <p:cNvSpPr txBox="1"/>
          <p:nvPr/>
        </p:nvSpPr>
        <p:spPr>
          <a:xfrm>
            <a:off x="2699792" y="3573016"/>
            <a:ext cx="385042" cy="523220"/>
          </a:xfrm>
          <a:prstGeom prst="rect">
            <a:avLst/>
          </a:prstGeom>
          <a:noFill/>
        </p:spPr>
        <p:txBody>
          <a:bodyPr wrap="none" rtlCol="0">
            <a:spAutoFit/>
          </a:bodyPr>
          <a:lstStyle/>
          <a:p>
            <a:r>
              <a:rPr lang="en-GB" sz="2800" dirty="0">
                <a:solidFill>
                  <a:srgbClr val="FF0000"/>
                </a:solidFill>
              </a:rPr>
              <a:t>8</a:t>
            </a:r>
          </a:p>
        </p:txBody>
      </p:sp>
      <p:cxnSp>
        <p:nvCxnSpPr>
          <p:cNvPr id="7" name="Straight Arrow Connector 6">
            <a:extLst>
              <a:ext uri="{FF2B5EF4-FFF2-40B4-BE49-F238E27FC236}">
                <a16:creationId xmlns:a16="http://schemas.microsoft.com/office/drawing/2014/main" id="{7BEB9B87-DA77-2C42-BCE5-6C52442F860D}"/>
              </a:ext>
            </a:extLst>
          </p:cNvPr>
          <p:cNvCxnSpPr>
            <a:cxnSpLocks/>
          </p:cNvCxnSpPr>
          <p:nvPr/>
        </p:nvCxnSpPr>
        <p:spPr>
          <a:xfrm>
            <a:off x="1907704" y="2996952"/>
            <a:ext cx="1008112"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A59C006D-FE14-8947-8937-57C1AE78F326}"/>
              </a:ext>
            </a:extLst>
          </p:cNvPr>
          <p:cNvCxnSpPr>
            <a:cxnSpLocks/>
          </p:cNvCxnSpPr>
          <p:nvPr/>
        </p:nvCxnSpPr>
        <p:spPr>
          <a:xfrm flipV="1">
            <a:off x="2915816" y="3149352"/>
            <a:ext cx="0" cy="85571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8293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pic>
        <p:nvPicPr>
          <p:cNvPr id="24579" name="Immagine 2" descr="Schermata 2015-12-02 alle 09.51.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63700"/>
            <a:ext cx="7759700" cy="351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6321845-2F76-F741-A671-B5A8904DAE04}"/>
              </a:ext>
            </a:extLst>
          </p:cNvPr>
          <p:cNvSpPr txBox="1"/>
          <p:nvPr/>
        </p:nvSpPr>
        <p:spPr>
          <a:xfrm>
            <a:off x="3563888" y="4437112"/>
            <a:ext cx="385042" cy="523220"/>
          </a:xfrm>
          <a:prstGeom prst="rect">
            <a:avLst/>
          </a:prstGeom>
          <a:noFill/>
        </p:spPr>
        <p:txBody>
          <a:bodyPr wrap="none" rtlCol="0">
            <a:spAutoFit/>
          </a:bodyPr>
          <a:lstStyle/>
          <a:p>
            <a:r>
              <a:rPr lang="en-GB" sz="2800" dirty="0">
                <a:solidFill>
                  <a:srgbClr val="FF0000"/>
                </a:solidFill>
              </a:rPr>
              <a:t>9</a:t>
            </a:r>
          </a:p>
        </p:txBody>
      </p:sp>
      <p:sp>
        <p:nvSpPr>
          <p:cNvPr id="5" name="TextBox 4">
            <a:extLst>
              <a:ext uri="{FF2B5EF4-FFF2-40B4-BE49-F238E27FC236}">
                <a16:creationId xmlns:a16="http://schemas.microsoft.com/office/drawing/2014/main" id="{DC83F6F5-16D4-6C47-B53A-B1AB55495695}"/>
              </a:ext>
            </a:extLst>
          </p:cNvPr>
          <p:cNvSpPr txBox="1"/>
          <p:nvPr/>
        </p:nvSpPr>
        <p:spPr>
          <a:xfrm>
            <a:off x="4283968" y="3573016"/>
            <a:ext cx="585417" cy="523220"/>
          </a:xfrm>
          <a:prstGeom prst="rect">
            <a:avLst/>
          </a:prstGeom>
          <a:noFill/>
        </p:spPr>
        <p:txBody>
          <a:bodyPr wrap="none" rtlCol="0">
            <a:spAutoFit/>
          </a:bodyPr>
          <a:lstStyle/>
          <a:p>
            <a:r>
              <a:rPr lang="en-GB" sz="2800" dirty="0">
                <a:solidFill>
                  <a:srgbClr val="FF0000"/>
                </a:solidFill>
              </a:rPr>
              <a:t>10</a:t>
            </a:r>
          </a:p>
        </p:txBody>
      </p:sp>
      <p:cxnSp>
        <p:nvCxnSpPr>
          <p:cNvPr id="8" name="Straight Arrow Connector 7">
            <a:extLst>
              <a:ext uri="{FF2B5EF4-FFF2-40B4-BE49-F238E27FC236}">
                <a16:creationId xmlns:a16="http://schemas.microsoft.com/office/drawing/2014/main" id="{735BA2C4-9A1D-604E-9973-AC867A820FB1}"/>
              </a:ext>
            </a:extLst>
          </p:cNvPr>
          <p:cNvCxnSpPr>
            <a:cxnSpLocks/>
          </p:cNvCxnSpPr>
          <p:nvPr/>
        </p:nvCxnSpPr>
        <p:spPr>
          <a:xfrm flipV="1">
            <a:off x="3707904" y="3941440"/>
            <a:ext cx="0" cy="85571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5CD011A2-5452-E54D-82E9-A47800565701}"/>
              </a:ext>
            </a:extLst>
          </p:cNvPr>
          <p:cNvCxnSpPr>
            <a:cxnSpLocks/>
          </p:cNvCxnSpPr>
          <p:nvPr/>
        </p:nvCxnSpPr>
        <p:spPr>
          <a:xfrm flipH="1">
            <a:off x="3851920" y="3789040"/>
            <a:ext cx="889098"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8342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pic>
        <p:nvPicPr>
          <p:cNvPr id="25603" name="Immagine 2" descr="Schermata 2015-12-02 alle 09.52.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689100"/>
            <a:ext cx="7721600" cy="347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7B9FB2A-19CC-5246-ADC3-ADCFA3281631}"/>
              </a:ext>
            </a:extLst>
          </p:cNvPr>
          <p:cNvSpPr txBox="1"/>
          <p:nvPr/>
        </p:nvSpPr>
        <p:spPr>
          <a:xfrm>
            <a:off x="5148064" y="2761764"/>
            <a:ext cx="558743" cy="523220"/>
          </a:xfrm>
          <a:prstGeom prst="rect">
            <a:avLst/>
          </a:prstGeom>
          <a:noFill/>
        </p:spPr>
        <p:txBody>
          <a:bodyPr wrap="none" rtlCol="0">
            <a:spAutoFit/>
          </a:bodyPr>
          <a:lstStyle/>
          <a:p>
            <a:r>
              <a:rPr lang="en-GB" sz="2800" dirty="0">
                <a:solidFill>
                  <a:srgbClr val="FF0000"/>
                </a:solidFill>
              </a:rPr>
              <a:t>11</a:t>
            </a:r>
          </a:p>
        </p:txBody>
      </p:sp>
      <p:cxnSp>
        <p:nvCxnSpPr>
          <p:cNvPr id="7" name="Straight Arrow Connector 6">
            <a:extLst>
              <a:ext uri="{FF2B5EF4-FFF2-40B4-BE49-F238E27FC236}">
                <a16:creationId xmlns:a16="http://schemas.microsoft.com/office/drawing/2014/main" id="{325E83BF-C6CE-2147-BD08-E5C8B7E3F1CA}"/>
              </a:ext>
            </a:extLst>
          </p:cNvPr>
          <p:cNvCxnSpPr>
            <a:cxnSpLocks/>
          </p:cNvCxnSpPr>
          <p:nvPr/>
        </p:nvCxnSpPr>
        <p:spPr>
          <a:xfrm flipH="1">
            <a:off x="4763022" y="2996952"/>
            <a:ext cx="889098"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0704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27175" y="6308725"/>
            <a:ext cx="35401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expansion process</a:t>
            </a:r>
          </a:p>
        </p:txBody>
      </p:sp>
      <p:pic>
        <p:nvPicPr>
          <p:cNvPr id="25603" name="Immagine 2" descr="Schermata 2015-12-02 alle 09.52.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689100"/>
            <a:ext cx="7721600" cy="347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325E83BF-C6CE-2147-BD08-E5C8B7E3F1CA}"/>
              </a:ext>
            </a:extLst>
          </p:cNvPr>
          <p:cNvCxnSpPr>
            <a:cxnSpLocks/>
          </p:cNvCxnSpPr>
          <p:nvPr/>
        </p:nvCxnSpPr>
        <p:spPr>
          <a:xfrm flipH="1">
            <a:off x="4763022" y="2996952"/>
            <a:ext cx="889098"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CasellaDiTesto 1">
            <a:extLst>
              <a:ext uri="{FF2B5EF4-FFF2-40B4-BE49-F238E27FC236}">
                <a16:creationId xmlns:a16="http://schemas.microsoft.com/office/drawing/2014/main" id="{96C8161A-8F51-A948-9C44-D5B9BAD7D0EA}"/>
              </a:ext>
            </a:extLst>
          </p:cNvPr>
          <p:cNvSpPr txBox="1">
            <a:spLocks noChangeArrowheads="1"/>
          </p:cNvSpPr>
          <p:nvPr/>
        </p:nvSpPr>
        <p:spPr bwMode="auto">
          <a:xfrm>
            <a:off x="395288" y="260350"/>
            <a:ext cx="8353425" cy="450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400" dirty="0"/>
              <a:t>Let’s copy each arrow below:</a:t>
            </a:r>
          </a:p>
        </p:txBody>
      </p:sp>
      <p:cxnSp>
        <p:nvCxnSpPr>
          <p:cNvPr id="10" name="Straight Arrow Connector 9">
            <a:extLst>
              <a:ext uri="{FF2B5EF4-FFF2-40B4-BE49-F238E27FC236}">
                <a16:creationId xmlns:a16="http://schemas.microsoft.com/office/drawing/2014/main" id="{56FB1157-BCA8-F94F-AC9F-D4E2F521850F}"/>
              </a:ext>
            </a:extLst>
          </p:cNvPr>
          <p:cNvCxnSpPr/>
          <p:nvPr/>
        </p:nvCxnSpPr>
        <p:spPr>
          <a:xfrm>
            <a:off x="3707904" y="2132856"/>
            <a:ext cx="0" cy="792088"/>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B6E38C0-C463-FF48-9FD0-74E93594C1EB}"/>
              </a:ext>
            </a:extLst>
          </p:cNvPr>
          <p:cNvCxnSpPr>
            <a:cxnSpLocks/>
          </p:cNvCxnSpPr>
          <p:nvPr/>
        </p:nvCxnSpPr>
        <p:spPr>
          <a:xfrm>
            <a:off x="2699792" y="2996952"/>
            <a:ext cx="1008112"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DC4A790-2258-794C-8191-CF0247AA8C3A}"/>
              </a:ext>
            </a:extLst>
          </p:cNvPr>
          <p:cNvCxnSpPr>
            <a:cxnSpLocks/>
          </p:cNvCxnSpPr>
          <p:nvPr/>
        </p:nvCxnSpPr>
        <p:spPr>
          <a:xfrm flipV="1">
            <a:off x="3707904" y="3149352"/>
            <a:ext cx="0" cy="85571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7988B6B1-D16E-3349-A5F4-348B9DDDF462}"/>
              </a:ext>
            </a:extLst>
          </p:cNvPr>
          <p:cNvCxnSpPr>
            <a:cxnSpLocks/>
          </p:cNvCxnSpPr>
          <p:nvPr/>
        </p:nvCxnSpPr>
        <p:spPr>
          <a:xfrm flipH="1">
            <a:off x="3851920" y="2996952"/>
            <a:ext cx="889098"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F475432B-F89A-C547-B2D9-2ADC5508DA45}"/>
              </a:ext>
            </a:extLst>
          </p:cNvPr>
          <p:cNvSpPr txBox="1"/>
          <p:nvPr/>
        </p:nvSpPr>
        <p:spPr>
          <a:xfrm>
            <a:off x="4355976" y="1916832"/>
            <a:ext cx="385042" cy="523220"/>
          </a:xfrm>
          <a:prstGeom prst="rect">
            <a:avLst/>
          </a:prstGeom>
          <a:noFill/>
        </p:spPr>
        <p:txBody>
          <a:bodyPr wrap="none" rtlCol="0">
            <a:spAutoFit/>
          </a:bodyPr>
          <a:lstStyle/>
          <a:p>
            <a:r>
              <a:rPr lang="en-GB" sz="2800" dirty="0">
                <a:solidFill>
                  <a:srgbClr val="FF0000"/>
                </a:solidFill>
              </a:rPr>
              <a:t>5</a:t>
            </a:r>
          </a:p>
        </p:txBody>
      </p:sp>
      <p:sp>
        <p:nvSpPr>
          <p:cNvPr id="15" name="TextBox 14">
            <a:extLst>
              <a:ext uri="{FF2B5EF4-FFF2-40B4-BE49-F238E27FC236}">
                <a16:creationId xmlns:a16="http://schemas.microsoft.com/office/drawing/2014/main" id="{C467C2C1-7A7C-DF49-8613-786A213C501E}"/>
              </a:ext>
            </a:extLst>
          </p:cNvPr>
          <p:cNvSpPr txBox="1"/>
          <p:nvPr/>
        </p:nvSpPr>
        <p:spPr>
          <a:xfrm>
            <a:off x="2699792" y="1892915"/>
            <a:ext cx="385042" cy="523220"/>
          </a:xfrm>
          <a:prstGeom prst="rect">
            <a:avLst/>
          </a:prstGeom>
          <a:noFill/>
        </p:spPr>
        <p:txBody>
          <a:bodyPr wrap="none" rtlCol="0">
            <a:spAutoFit/>
          </a:bodyPr>
          <a:lstStyle/>
          <a:p>
            <a:r>
              <a:rPr lang="en-GB" sz="2800" dirty="0">
                <a:solidFill>
                  <a:srgbClr val="FF0000"/>
                </a:solidFill>
              </a:rPr>
              <a:t>6</a:t>
            </a:r>
          </a:p>
        </p:txBody>
      </p:sp>
      <p:cxnSp>
        <p:nvCxnSpPr>
          <p:cNvPr id="16" name="Straight Arrow Connector 15">
            <a:extLst>
              <a:ext uri="{FF2B5EF4-FFF2-40B4-BE49-F238E27FC236}">
                <a16:creationId xmlns:a16="http://schemas.microsoft.com/office/drawing/2014/main" id="{45C0B2FA-4019-C145-9CBF-6594B99FB7DA}"/>
              </a:ext>
            </a:extLst>
          </p:cNvPr>
          <p:cNvCxnSpPr>
            <a:cxnSpLocks/>
          </p:cNvCxnSpPr>
          <p:nvPr/>
        </p:nvCxnSpPr>
        <p:spPr>
          <a:xfrm>
            <a:off x="2699792" y="2204864"/>
            <a:ext cx="1008112"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F68D803-A342-684B-91D1-2240B58D4C44}"/>
              </a:ext>
            </a:extLst>
          </p:cNvPr>
          <p:cNvCxnSpPr>
            <a:cxnSpLocks/>
          </p:cNvCxnSpPr>
          <p:nvPr/>
        </p:nvCxnSpPr>
        <p:spPr>
          <a:xfrm flipH="1">
            <a:off x="3851920" y="2204864"/>
            <a:ext cx="889098"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3391340-3C91-2248-B424-A5B656D571B8}"/>
              </a:ext>
            </a:extLst>
          </p:cNvPr>
          <p:cNvSpPr txBox="1"/>
          <p:nvPr/>
        </p:nvSpPr>
        <p:spPr>
          <a:xfrm>
            <a:off x="1835696" y="2708920"/>
            <a:ext cx="385042" cy="523220"/>
          </a:xfrm>
          <a:prstGeom prst="rect">
            <a:avLst/>
          </a:prstGeom>
          <a:noFill/>
        </p:spPr>
        <p:txBody>
          <a:bodyPr wrap="none" rtlCol="0">
            <a:spAutoFit/>
          </a:bodyPr>
          <a:lstStyle/>
          <a:p>
            <a:r>
              <a:rPr lang="en-GB" sz="2800" dirty="0">
                <a:solidFill>
                  <a:srgbClr val="FF0000"/>
                </a:solidFill>
              </a:rPr>
              <a:t>7</a:t>
            </a:r>
          </a:p>
        </p:txBody>
      </p:sp>
      <p:sp>
        <p:nvSpPr>
          <p:cNvPr id="19" name="TextBox 18">
            <a:extLst>
              <a:ext uri="{FF2B5EF4-FFF2-40B4-BE49-F238E27FC236}">
                <a16:creationId xmlns:a16="http://schemas.microsoft.com/office/drawing/2014/main" id="{708F60B6-F19D-4544-A792-56469C69694B}"/>
              </a:ext>
            </a:extLst>
          </p:cNvPr>
          <p:cNvSpPr txBox="1"/>
          <p:nvPr/>
        </p:nvSpPr>
        <p:spPr>
          <a:xfrm>
            <a:off x="2699792" y="3573016"/>
            <a:ext cx="385042" cy="523220"/>
          </a:xfrm>
          <a:prstGeom prst="rect">
            <a:avLst/>
          </a:prstGeom>
          <a:noFill/>
        </p:spPr>
        <p:txBody>
          <a:bodyPr wrap="none" rtlCol="0">
            <a:spAutoFit/>
          </a:bodyPr>
          <a:lstStyle/>
          <a:p>
            <a:r>
              <a:rPr lang="en-GB" sz="2800" dirty="0">
                <a:solidFill>
                  <a:srgbClr val="FF0000"/>
                </a:solidFill>
              </a:rPr>
              <a:t>8</a:t>
            </a:r>
          </a:p>
        </p:txBody>
      </p:sp>
      <p:cxnSp>
        <p:nvCxnSpPr>
          <p:cNvPr id="20" name="Straight Arrow Connector 19">
            <a:extLst>
              <a:ext uri="{FF2B5EF4-FFF2-40B4-BE49-F238E27FC236}">
                <a16:creationId xmlns:a16="http://schemas.microsoft.com/office/drawing/2014/main" id="{11B5C281-D882-CE4A-B44B-91441F3E61FB}"/>
              </a:ext>
            </a:extLst>
          </p:cNvPr>
          <p:cNvCxnSpPr>
            <a:cxnSpLocks/>
          </p:cNvCxnSpPr>
          <p:nvPr/>
        </p:nvCxnSpPr>
        <p:spPr>
          <a:xfrm>
            <a:off x="1907704" y="2996952"/>
            <a:ext cx="1008112"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B5BFF65-31DF-EF45-84D0-1F9482D5DC7C}"/>
              </a:ext>
            </a:extLst>
          </p:cNvPr>
          <p:cNvCxnSpPr>
            <a:cxnSpLocks/>
          </p:cNvCxnSpPr>
          <p:nvPr/>
        </p:nvCxnSpPr>
        <p:spPr>
          <a:xfrm flipV="1">
            <a:off x="2915816" y="3149352"/>
            <a:ext cx="0" cy="85571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3F91C66-7481-7543-B6FA-DB7CC9C60BB1}"/>
              </a:ext>
            </a:extLst>
          </p:cNvPr>
          <p:cNvSpPr txBox="1"/>
          <p:nvPr/>
        </p:nvSpPr>
        <p:spPr>
          <a:xfrm>
            <a:off x="3563888" y="4437112"/>
            <a:ext cx="385042" cy="523220"/>
          </a:xfrm>
          <a:prstGeom prst="rect">
            <a:avLst/>
          </a:prstGeom>
          <a:noFill/>
        </p:spPr>
        <p:txBody>
          <a:bodyPr wrap="none" rtlCol="0">
            <a:spAutoFit/>
          </a:bodyPr>
          <a:lstStyle/>
          <a:p>
            <a:r>
              <a:rPr lang="en-GB" sz="2800" dirty="0">
                <a:solidFill>
                  <a:srgbClr val="FF0000"/>
                </a:solidFill>
              </a:rPr>
              <a:t>9</a:t>
            </a:r>
          </a:p>
        </p:txBody>
      </p:sp>
      <p:sp>
        <p:nvSpPr>
          <p:cNvPr id="23" name="TextBox 22">
            <a:extLst>
              <a:ext uri="{FF2B5EF4-FFF2-40B4-BE49-F238E27FC236}">
                <a16:creationId xmlns:a16="http://schemas.microsoft.com/office/drawing/2014/main" id="{4F7840F1-CB47-5444-978E-D08C4DA5FF6F}"/>
              </a:ext>
            </a:extLst>
          </p:cNvPr>
          <p:cNvSpPr txBox="1"/>
          <p:nvPr/>
        </p:nvSpPr>
        <p:spPr>
          <a:xfrm>
            <a:off x="4283968" y="3573016"/>
            <a:ext cx="585417" cy="523220"/>
          </a:xfrm>
          <a:prstGeom prst="rect">
            <a:avLst/>
          </a:prstGeom>
          <a:noFill/>
        </p:spPr>
        <p:txBody>
          <a:bodyPr wrap="none" rtlCol="0">
            <a:spAutoFit/>
          </a:bodyPr>
          <a:lstStyle/>
          <a:p>
            <a:r>
              <a:rPr lang="en-GB" sz="2800" dirty="0">
                <a:solidFill>
                  <a:srgbClr val="FF0000"/>
                </a:solidFill>
              </a:rPr>
              <a:t>10</a:t>
            </a:r>
          </a:p>
        </p:txBody>
      </p:sp>
      <p:cxnSp>
        <p:nvCxnSpPr>
          <p:cNvPr id="24" name="Straight Arrow Connector 23">
            <a:extLst>
              <a:ext uri="{FF2B5EF4-FFF2-40B4-BE49-F238E27FC236}">
                <a16:creationId xmlns:a16="http://schemas.microsoft.com/office/drawing/2014/main" id="{34D850A8-49B5-8B4D-B20A-EA2B01FE2F75}"/>
              </a:ext>
            </a:extLst>
          </p:cNvPr>
          <p:cNvCxnSpPr>
            <a:cxnSpLocks/>
          </p:cNvCxnSpPr>
          <p:nvPr/>
        </p:nvCxnSpPr>
        <p:spPr>
          <a:xfrm flipV="1">
            <a:off x="3707904" y="3941440"/>
            <a:ext cx="0" cy="85571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4B2CFCA2-5E21-AD4B-A9DA-4411CBACCAE3}"/>
              </a:ext>
            </a:extLst>
          </p:cNvPr>
          <p:cNvCxnSpPr>
            <a:cxnSpLocks/>
          </p:cNvCxnSpPr>
          <p:nvPr/>
        </p:nvCxnSpPr>
        <p:spPr>
          <a:xfrm flipH="1">
            <a:off x="3851920" y="3789040"/>
            <a:ext cx="889098" cy="0"/>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130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1"/>
          <p:cNvSpPr txBox="1">
            <a:spLocks noChangeArrowheads="1"/>
          </p:cNvSpPr>
          <p:nvPr/>
        </p:nvSpPr>
        <p:spPr bwMode="auto">
          <a:xfrm>
            <a:off x="395288" y="260350"/>
            <a:ext cx="8353425" cy="1605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400" dirty="0"/>
              <a:t>Now let’s take a look at the entire picture. </a:t>
            </a:r>
          </a:p>
          <a:p>
            <a:pPr algn="just" eaLnBrk="1" hangingPunct="1">
              <a:lnSpc>
                <a:spcPts val="3000"/>
              </a:lnSpc>
            </a:pPr>
            <a:endParaRPr lang="en-GB" altLang="it-IT" sz="2400" dirty="0"/>
          </a:p>
          <a:p>
            <a:pPr algn="just" eaLnBrk="1" hangingPunct="1">
              <a:lnSpc>
                <a:spcPts val="3000"/>
              </a:lnSpc>
            </a:pPr>
            <a:r>
              <a:rPr lang="en-GB" altLang="it-IT" sz="2400" dirty="0"/>
              <a:t>See </a:t>
            </a:r>
            <a:r>
              <a:rPr lang="en-GB" altLang="it-IT" sz="2400" dirty="0">
                <a:solidFill>
                  <a:srgbClr val="FF0000"/>
                </a:solidFill>
              </a:rPr>
              <a:t>how the arrows providers a reverse path back to the start position</a:t>
            </a:r>
            <a:r>
              <a:rPr lang="en-GB" altLang="it-IT" sz="2400" dirty="0"/>
              <a:t>!!!</a:t>
            </a:r>
          </a:p>
        </p:txBody>
      </p:sp>
      <p:pic>
        <p:nvPicPr>
          <p:cNvPr id="29699" name="Immagine 2" descr="Schermata 2015-12-02 alle 10.02.4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962150"/>
            <a:ext cx="7785100" cy="398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1527175" y="6308725"/>
            <a:ext cx="403027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Reconstruction</a:t>
            </a:r>
            <a:r>
              <a:rPr lang="it-IT" altLang="it-IT" sz="2000" b="1" dirty="0">
                <a:latin typeface="Verdana" pitchFamily="34" charset="0"/>
              </a:rPr>
              <a:t> of the </a:t>
            </a:r>
            <a:r>
              <a:rPr lang="it-IT" altLang="it-IT" sz="2000" b="1" dirty="0" err="1">
                <a:latin typeface="Verdana" pitchFamily="34" charset="0"/>
              </a:rPr>
              <a:t>path</a:t>
            </a:r>
            <a:endParaRPr lang="it-IT" altLang="it-IT" sz="2000" b="1" dirty="0">
              <a:latin typeface="Verdana" pitchFamily="34" charset="0"/>
            </a:endParaRPr>
          </a:p>
        </p:txBody>
      </p:sp>
      <p:sp>
        <p:nvSpPr>
          <p:cNvPr id="2" name="Oval 1">
            <a:extLst>
              <a:ext uri="{FF2B5EF4-FFF2-40B4-BE49-F238E27FC236}">
                <a16:creationId xmlns:a16="http://schemas.microsoft.com/office/drawing/2014/main" id="{6A949709-713E-164F-9DBA-8BA520613AC3}"/>
              </a:ext>
            </a:extLst>
          </p:cNvPr>
          <p:cNvSpPr/>
          <p:nvPr/>
        </p:nvSpPr>
        <p:spPr>
          <a:xfrm>
            <a:off x="3275856" y="2060848"/>
            <a:ext cx="216024" cy="216024"/>
          </a:xfrm>
          <a:prstGeom prst="ellipse">
            <a:avLst/>
          </a:prstGeom>
          <a:solidFill>
            <a:srgbClr val="FF0000"/>
          </a:solid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7B24C6E-1CCD-CF4E-B3DF-5F577FEAD616}"/>
              </a:ext>
            </a:extLst>
          </p:cNvPr>
          <p:cNvSpPr txBox="1"/>
          <p:nvPr/>
        </p:nvSpPr>
        <p:spPr>
          <a:xfrm>
            <a:off x="3569749" y="2075894"/>
            <a:ext cx="1236236" cy="646331"/>
          </a:xfrm>
          <a:prstGeom prst="rect">
            <a:avLst/>
          </a:prstGeom>
          <a:noFill/>
        </p:spPr>
        <p:txBody>
          <a:bodyPr wrap="none" rtlCol="0">
            <a:spAutoFit/>
          </a:bodyPr>
          <a:lstStyle/>
          <a:p>
            <a:r>
              <a:rPr lang="en-GB" sz="3600" b="1" dirty="0">
                <a:solidFill>
                  <a:srgbClr val="8932B3"/>
                </a:solidFill>
              </a:rPr>
              <a:t>Start</a:t>
            </a:r>
          </a:p>
        </p:txBody>
      </p:sp>
      <p:sp>
        <p:nvSpPr>
          <p:cNvPr id="7" name="TextBox 6">
            <a:extLst>
              <a:ext uri="{FF2B5EF4-FFF2-40B4-BE49-F238E27FC236}">
                <a16:creationId xmlns:a16="http://schemas.microsoft.com/office/drawing/2014/main" id="{9306D1B4-0E9A-4547-95BD-0D94BEA91AFC}"/>
              </a:ext>
            </a:extLst>
          </p:cNvPr>
          <p:cNvSpPr txBox="1"/>
          <p:nvPr/>
        </p:nvSpPr>
        <p:spPr>
          <a:xfrm>
            <a:off x="2353300" y="4150821"/>
            <a:ext cx="1210588" cy="646331"/>
          </a:xfrm>
          <a:prstGeom prst="rect">
            <a:avLst/>
          </a:prstGeom>
          <a:noFill/>
        </p:spPr>
        <p:txBody>
          <a:bodyPr wrap="none" rtlCol="0">
            <a:spAutoFit/>
          </a:bodyPr>
          <a:lstStyle/>
          <a:p>
            <a:r>
              <a:rPr lang="en-GB" sz="3600" b="1" dirty="0">
                <a:solidFill>
                  <a:srgbClr val="C23E3A"/>
                </a:solidFill>
              </a:rPr>
              <a:t>Goal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magine 1" descr="Schermata 2015-12-02 alle 10.03.0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7724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1527175" y="6308725"/>
            <a:ext cx="403027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Reconstruction</a:t>
            </a:r>
            <a:r>
              <a:rPr lang="it-IT" altLang="it-IT" sz="2000" b="1" dirty="0">
                <a:latin typeface="Verdana" pitchFamily="34" charset="0"/>
              </a:rPr>
              <a:t> of the </a:t>
            </a:r>
            <a:r>
              <a:rPr lang="it-IT" altLang="it-IT" sz="2000" b="1" dirty="0" err="1">
                <a:latin typeface="Verdana" pitchFamily="34" charset="0"/>
              </a:rPr>
              <a:t>path</a:t>
            </a:r>
            <a:endParaRPr lang="it-IT" altLang="it-IT" sz="2000" b="1" dirty="0">
              <a:latin typeface="Verdana" pitchFamily="34" charset="0"/>
            </a:endParaRPr>
          </a:p>
        </p:txBody>
      </p:sp>
      <p:sp>
        <p:nvSpPr>
          <p:cNvPr id="4" name="Oval 3">
            <a:extLst>
              <a:ext uri="{FF2B5EF4-FFF2-40B4-BE49-F238E27FC236}">
                <a16:creationId xmlns:a16="http://schemas.microsoft.com/office/drawing/2014/main" id="{D0714590-259E-594D-8A4E-109E03EC5972}"/>
              </a:ext>
            </a:extLst>
          </p:cNvPr>
          <p:cNvSpPr/>
          <p:nvPr/>
        </p:nvSpPr>
        <p:spPr>
          <a:xfrm>
            <a:off x="8100392" y="5085184"/>
            <a:ext cx="216024" cy="216024"/>
          </a:xfrm>
          <a:prstGeom prst="ellipse">
            <a:avLst/>
          </a:prstGeom>
          <a:solidFill>
            <a:srgbClr val="FF0000"/>
          </a:solid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01C1781-5A85-384A-AFB3-09242D2E74FD}"/>
              </a:ext>
            </a:extLst>
          </p:cNvPr>
          <p:cNvSpPr txBox="1"/>
          <p:nvPr/>
        </p:nvSpPr>
        <p:spPr>
          <a:xfrm>
            <a:off x="7080180" y="4438853"/>
            <a:ext cx="1236236" cy="646331"/>
          </a:xfrm>
          <a:prstGeom prst="rect">
            <a:avLst/>
          </a:prstGeom>
          <a:noFill/>
        </p:spPr>
        <p:txBody>
          <a:bodyPr wrap="none" rtlCol="0">
            <a:spAutoFit/>
          </a:bodyPr>
          <a:lstStyle/>
          <a:p>
            <a:r>
              <a:rPr lang="en-GB" sz="3600" b="1" dirty="0">
                <a:solidFill>
                  <a:srgbClr val="8932B3"/>
                </a:solidFill>
              </a:rPr>
              <a:t>Start</a:t>
            </a:r>
          </a:p>
        </p:txBody>
      </p:sp>
      <p:sp>
        <p:nvSpPr>
          <p:cNvPr id="6" name="TextBox 5">
            <a:extLst>
              <a:ext uri="{FF2B5EF4-FFF2-40B4-BE49-F238E27FC236}">
                <a16:creationId xmlns:a16="http://schemas.microsoft.com/office/drawing/2014/main" id="{584D476B-770F-0749-ADC5-A1908102047B}"/>
              </a:ext>
            </a:extLst>
          </p:cNvPr>
          <p:cNvSpPr txBox="1"/>
          <p:nvPr/>
        </p:nvSpPr>
        <p:spPr>
          <a:xfrm>
            <a:off x="2284878" y="3645024"/>
            <a:ext cx="1210588" cy="646331"/>
          </a:xfrm>
          <a:prstGeom prst="rect">
            <a:avLst/>
          </a:prstGeom>
          <a:noFill/>
        </p:spPr>
        <p:txBody>
          <a:bodyPr wrap="none" rtlCol="0">
            <a:spAutoFit/>
          </a:bodyPr>
          <a:lstStyle/>
          <a:p>
            <a:r>
              <a:rPr lang="en-GB" sz="3600" b="1" dirty="0">
                <a:solidFill>
                  <a:srgbClr val="C23E3A"/>
                </a:solidFill>
              </a:rPr>
              <a:t>Goal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sellaDiTesto 1"/>
          <p:cNvSpPr txBox="1">
            <a:spLocks noChangeArrowheads="1"/>
          </p:cNvSpPr>
          <p:nvPr/>
        </p:nvSpPr>
        <p:spPr bwMode="auto">
          <a:xfrm>
            <a:off x="468313" y="333375"/>
            <a:ext cx="806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ts val="3000"/>
              </a:lnSpc>
            </a:pPr>
            <a:r>
              <a:rPr lang="it-IT" altLang="it-IT" sz="2000"/>
              <a:t>The code to reconstruct paths is simple: </a:t>
            </a:r>
            <a:r>
              <a:rPr lang="it-IT" altLang="it-IT" sz="2000" b="1"/>
              <a:t>just follow the arrows</a:t>
            </a:r>
            <a:endParaRPr lang="en-GB" altLang="it-IT" sz="2000" b="1"/>
          </a:p>
        </p:txBody>
      </p:sp>
      <p:pic>
        <p:nvPicPr>
          <p:cNvPr id="31747" name="Immagine 2" descr="Schermata 2015-12-02 alle 10.04.5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636838"/>
            <a:ext cx="35687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1527175" y="6308725"/>
            <a:ext cx="403027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Reconstruction</a:t>
            </a:r>
            <a:r>
              <a:rPr lang="it-IT" altLang="it-IT" sz="2000" b="1" dirty="0">
                <a:latin typeface="Verdana" pitchFamily="34" charset="0"/>
              </a:rPr>
              <a:t> of the </a:t>
            </a:r>
            <a:r>
              <a:rPr lang="it-IT" altLang="it-IT" sz="2000" b="1" dirty="0" err="1">
                <a:latin typeface="Verdana" pitchFamily="34" charset="0"/>
              </a:rPr>
              <a:t>path</a:t>
            </a:r>
            <a:endParaRPr lang="it-IT" altLang="it-IT" sz="2000" b="1" dirty="0">
              <a:latin typeface="Verdan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1"/>
          <p:cNvSpPr txBox="1">
            <a:spLocks noChangeArrowheads="1"/>
          </p:cNvSpPr>
          <p:nvPr/>
        </p:nvSpPr>
        <p:spPr bwMode="auto">
          <a:xfrm>
            <a:off x="395536" y="188640"/>
            <a:ext cx="8064500" cy="2374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400"/>
              <a:t>We</a:t>
            </a:r>
            <a:r>
              <a:rPr lang="en-GB" altLang="en-GB" sz="2400"/>
              <a:t>’</a:t>
            </a:r>
            <a:r>
              <a:rPr lang="en-GB" altLang="it-IT" sz="2400"/>
              <a:t>ve found paths from one location to all other locations. Often we don</a:t>
            </a:r>
            <a:r>
              <a:rPr lang="en-GB" altLang="en-GB" sz="2400"/>
              <a:t>’</a:t>
            </a:r>
            <a:r>
              <a:rPr lang="en-GB" altLang="it-IT" sz="2400"/>
              <a:t>t need all the paths; we only need a path from one location to one other location. We can stop expanding the frontier as soon as we</a:t>
            </a:r>
            <a:r>
              <a:rPr lang="en-GB" altLang="en-GB" sz="2400"/>
              <a:t>’</a:t>
            </a:r>
            <a:r>
              <a:rPr lang="en-GB" altLang="it-IT" sz="2400"/>
              <a:t>ve found our goal. See how the frontier stops expanding as soon as it reaches the X.</a:t>
            </a:r>
          </a:p>
        </p:txBody>
      </p:sp>
      <p:pic>
        <p:nvPicPr>
          <p:cNvPr id="32771" name="Immagine 3" descr="Schermata 2015-12-02 alle 10.12.4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420938"/>
            <a:ext cx="3213100" cy="3475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2" name="Immagine 4" descr="Schermata 2015-12-02 alle 10.12.4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478088"/>
            <a:ext cx="3203575" cy="338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3" name="Text Box 2"/>
          <p:cNvSpPr txBox="1">
            <a:spLocks noChangeArrowheads="1"/>
          </p:cNvSpPr>
          <p:nvPr/>
        </p:nvSpPr>
        <p:spPr bwMode="auto">
          <a:xfrm>
            <a:off x="1527175" y="6308725"/>
            <a:ext cx="168668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a:latin typeface="Verdana" pitchFamily="34" charset="0"/>
              </a:rPr>
              <a:t>Early EXIT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527175" y="6308725"/>
            <a:ext cx="25177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Movement costs</a:t>
            </a:r>
          </a:p>
        </p:txBody>
      </p:sp>
      <p:sp>
        <p:nvSpPr>
          <p:cNvPr id="33795" name="CasellaDiTesto 2"/>
          <p:cNvSpPr txBox="1">
            <a:spLocks noChangeArrowheads="1"/>
          </p:cNvSpPr>
          <p:nvPr/>
        </p:nvSpPr>
        <p:spPr bwMode="auto">
          <a:xfrm>
            <a:off x="323850" y="260350"/>
            <a:ext cx="8496300" cy="277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a:t>So far we</a:t>
            </a:r>
            <a:r>
              <a:rPr lang="en-GB" altLang="en-GB" sz="2000"/>
              <a:t>’</a:t>
            </a:r>
            <a:r>
              <a:rPr lang="en-GB" altLang="it-IT" sz="2000"/>
              <a:t>ve made step have the same </a:t>
            </a:r>
            <a:r>
              <a:rPr lang="en-GB" altLang="en-GB" sz="2000"/>
              <a:t>“</a:t>
            </a:r>
            <a:r>
              <a:rPr lang="en-GB" altLang="it-IT" sz="2000"/>
              <a:t>cost</a:t>
            </a:r>
            <a:r>
              <a:rPr lang="en-GB" altLang="en-GB" sz="2000"/>
              <a:t>”</a:t>
            </a:r>
            <a:r>
              <a:rPr lang="en-GB" altLang="it-IT" sz="2000"/>
              <a:t>. </a:t>
            </a:r>
          </a:p>
          <a:p>
            <a:pPr algn="just" eaLnBrk="1" hangingPunct="1">
              <a:lnSpc>
                <a:spcPts val="3000"/>
              </a:lnSpc>
            </a:pPr>
            <a:r>
              <a:rPr lang="en-GB" altLang="it-IT" sz="2000"/>
              <a:t>In some pathfinding scenarios there are different costs for different types of movement. For example in the initial map, walking through water cost 10 times as much as walking through grass. </a:t>
            </a:r>
          </a:p>
          <a:p>
            <a:pPr algn="just" eaLnBrk="1" hangingPunct="1">
              <a:lnSpc>
                <a:spcPts val="3000"/>
              </a:lnSpc>
            </a:pPr>
            <a:r>
              <a:rPr lang="en-GB" altLang="it-IT" sz="2000"/>
              <a:t>Another example is diagonal movement on a grid that costs more than axial movement. </a:t>
            </a:r>
          </a:p>
          <a:p>
            <a:pPr algn="just" eaLnBrk="1" hangingPunct="1">
              <a:lnSpc>
                <a:spcPts val="3000"/>
              </a:lnSpc>
            </a:pPr>
            <a:r>
              <a:rPr lang="en-GB" altLang="it-IT" sz="2000"/>
              <a:t>We</a:t>
            </a:r>
            <a:r>
              <a:rPr lang="en-GB" altLang="en-GB" sz="2000"/>
              <a:t>’</a:t>
            </a:r>
            <a:r>
              <a:rPr lang="en-GB" altLang="it-IT" sz="2000"/>
              <a:t>d like the pathfinder to take these costs into account.</a:t>
            </a:r>
          </a:p>
        </p:txBody>
      </p:sp>
      <p:pic>
        <p:nvPicPr>
          <p:cNvPr id="33796" name="Immagine 4" descr="Schermata 2015-12-02 alle 22.22.5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68638"/>
            <a:ext cx="2665412"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7" name="Immagine 5" descr="Schermata 2015-12-02 alle 22.23.0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873" y="3068638"/>
            <a:ext cx="2630487" cy="280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ight Arrow 1">
            <a:extLst>
              <a:ext uri="{FF2B5EF4-FFF2-40B4-BE49-F238E27FC236}">
                <a16:creationId xmlns:a16="http://schemas.microsoft.com/office/drawing/2014/main" id="{FD8CDAA6-EB69-4B4D-A5A8-A2B2E1ADCC37}"/>
              </a:ext>
            </a:extLst>
          </p:cNvPr>
          <p:cNvSpPr/>
          <p:nvPr/>
        </p:nvSpPr>
        <p:spPr>
          <a:xfrm>
            <a:off x="3923928" y="4149080"/>
            <a:ext cx="1152128" cy="936104"/>
          </a:xfrm>
          <a:prstGeom prst="rightArrow">
            <a:avLst/>
          </a:prstGeom>
          <a:solidFill>
            <a:srgbClr val="FF0000"/>
          </a:solid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solidFill>
                  <a:srgbClr val="0000FF"/>
                </a:solidFill>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1"/>
          <p:cNvSpPr txBox="1">
            <a:spLocks noChangeArrowheads="1"/>
          </p:cNvSpPr>
          <p:nvPr/>
        </p:nvSpPr>
        <p:spPr bwMode="auto">
          <a:xfrm>
            <a:off x="395288" y="260350"/>
            <a:ext cx="8353425" cy="50559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We want to use </a:t>
            </a:r>
            <a:r>
              <a:rPr lang="en-GB" altLang="it-IT" sz="2000" b="1" dirty="0">
                <a:solidFill>
                  <a:srgbClr val="FF0000"/>
                </a:solidFill>
              </a:rPr>
              <a:t>Dijkstra</a:t>
            </a:r>
            <a:r>
              <a:rPr lang="en-GB" altLang="en-GB" sz="2000" b="1" dirty="0">
                <a:solidFill>
                  <a:srgbClr val="FF0000"/>
                </a:solidFill>
              </a:rPr>
              <a:t>’</a:t>
            </a:r>
            <a:r>
              <a:rPr lang="en-GB" altLang="it-IT" sz="2000" b="1" dirty="0">
                <a:solidFill>
                  <a:srgbClr val="FF0000"/>
                </a:solidFill>
              </a:rPr>
              <a:t>s Algorithm </a:t>
            </a:r>
            <a:r>
              <a:rPr lang="en-GB" altLang="it-IT" sz="2000" dirty="0"/>
              <a:t>for this! </a:t>
            </a:r>
          </a:p>
          <a:p>
            <a:pPr algn="just" eaLnBrk="1" hangingPunct="1">
              <a:lnSpc>
                <a:spcPts val="3000"/>
              </a:lnSpc>
            </a:pPr>
            <a:r>
              <a:rPr lang="en-GB" altLang="it-IT" sz="2000" dirty="0"/>
              <a:t>How does it differ from </a:t>
            </a:r>
            <a:r>
              <a:rPr lang="en-GB" altLang="it-IT" sz="2000" b="1" dirty="0">
                <a:solidFill>
                  <a:srgbClr val="FF0000"/>
                </a:solidFill>
              </a:rPr>
              <a:t>Breadth First Search</a:t>
            </a:r>
            <a:r>
              <a:rPr lang="en-GB" altLang="it-IT" sz="2000" dirty="0"/>
              <a:t>? </a:t>
            </a:r>
          </a:p>
          <a:p>
            <a:pPr algn="just" eaLnBrk="1" hangingPunct="1">
              <a:lnSpc>
                <a:spcPts val="3000"/>
              </a:lnSpc>
            </a:pPr>
            <a:endParaRPr lang="en-GB" altLang="it-IT" sz="2000" dirty="0"/>
          </a:p>
          <a:p>
            <a:pPr algn="just" eaLnBrk="1" hangingPunct="1">
              <a:lnSpc>
                <a:spcPts val="3000"/>
              </a:lnSpc>
            </a:pPr>
            <a:r>
              <a:rPr lang="en-GB" altLang="it-IT" sz="2000" u="sng" dirty="0"/>
              <a:t>We need to track movement costs</a:t>
            </a:r>
            <a:r>
              <a:rPr lang="en-GB" altLang="it-IT" sz="2000" dirty="0"/>
              <a:t>, so </a:t>
            </a:r>
            <a:r>
              <a:rPr lang="en-GB" altLang="it-IT" sz="2000" b="1" dirty="0">
                <a:solidFill>
                  <a:srgbClr val="0000FF"/>
                </a:solidFill>
              </a:rPr>
              <a:t>let</a:t>
            </a:r>
            <a:r>
              <a:rPr lang="en-GB" altLang="en-GB" sz="2000" b="1" dirty="0">
                <a:solidFill>
                  <a:srgbClr val="0000FF"/>
                </a:solidFill>
              </a:rPr>
              <a:t>’</a:t>
            </a:r>
            <a:r>
              <a:rPr lang="en-GB" altLang="it-IT" sz="2000" b="1" dirty="0">
                <a:solidFill>
                  <a:srgbClr val="0000FF"/>
                </a:solidFill>
              </a:rPr>
              <a:t>s add a new variable, </a:t>
            </a:r>
            <a:r>
              <a:rPr lang="en-GB" altLang="it-IT" sz="2000" b="1" dirty="0" err="1">
                <a:solidFill>
                  <a:srgbClr val="0000FF"/>
                </a:solidFill>
              </a:rPr>
              <a:t>cost_so_far</a:t>
            </a:r>
            <a:r>
              <a:rPr lang="en-GB" altLang="it-IT" sz="2000" b="1" dirty="0">
                <a:solidFill>
                  <a:srgbClr val="0000FF"/>
                </a:solidFill>
              </a:rPr>
              <a:t>, to keep track of the total movement cost from the start location</a:t>
            </a:r>
            <a:r>
              <a:rPr lang="en-GB" altLang="it-IT" sz="2000" dirty="0"/>
              <a:t>. </a:t>
            </a:r>
          </a:p>
          <a:p>
            <a:pPr algn="just" eaLnBrk="1" hangingPunct="1">
              <a:lnSpc>
                <a:spcPts val="3000"/>
              </a:lnSpc>
            </a:pPr>
            <a:r>
              <a:rPr lang="en-GB" altLang="it-IT" sz="2000" dirty="0"/>
              <a:t>We want to take the movement costs into account when deciding how to evaluate locations; let</a:t>
            </a:r>
            <a:r>
              <a:rPr lang="en-GB" altLang="en-GB" sz="2000" dirty="0"/>
              <a:t>’</a:t>
            </a:r>
            <a:r>
              <a:rPr lang="en-GB" altLang="it-IT" sz="2000" dirty="0"/>
              <a:t>s turn our queue into a priority queue.</a:t>
            </a:r>
          </a:p>
          <a:p>
            <a:pPr algn="just" eaLnBrk="1" hangingPunct="1">
              <a:lnSpc>
                <a:spcPts val="3000"/>
              </a:lnSpc>
            </a:pPr>
            <a:endParaRPr lang="en-GB" altLang="it-IT" sz="2000" dirty="0"/>
          </a:p>
          <a:p>
            <a:pPr algn="just" eaLnBrk="1" hangingPunct="1">
              <a:lnSpc>
                <a:spcPts val="3000"/>
              </a:lnSpc>
            </a:pPr>
            <a:r>
              <a:rPr lang="en-GB" altLang="it-IT" sz="2000" b="1" dirty="0"/>
              <a:t>IF we end up visiting a location multiple times</a:t>
            </a:r>
            <a:r>
              <a:rPr lang="en-GB" altLang="it-IT" sz="2000" dirty="0"/>
              <a:t>, so, </a:t>
            </a:r>
            <a:r>
              <a:rPr lang="en-GB" altLang="it-IT" sz="2000" b="1" u="sng" dirty="0">
                <a:solidFill>
                  <a:srgbClr val="FF0000"/>
                </a:solidFill>
              </a:rPr>
              <a:t>instead of </a:t>
            </a:r>
            <a:r>
              <a:rPr lang="en-GB" altLang="it-IT" sz="2000" b="1" dirty="0">
                <a:solidFill>
                  <a:srgbClr val="FF0000"/>
                </a:solidFill>
              </a:rPr>
              <a:t>adding a location to the frontier if the location has never been visited, </a:t>
            </a:r>
            <a:r>
              <a:rPr lang="en-GB" altLang="it-IT" sz="2000" b="1" u="sng" dirty="0">
                <a:solidFill>
                  <a:srgbClr val="0000FF"/>
                </a:solidFill>
              </a:rPr>
              <a:t>we</a:t>
            </a:r>
            <a:r>
              <a:rPr lang="en-GB" altLang="en-GB" sz="2000" b="1" u="sng" dirty="0">
                <a:solidFill>
                  <a:srgbClr val="0000FF"/>
                </a:solidFill>
              </a:rPr>
              <a:t>’</a:t>
            </a:r>
            <a:r>
              <a:rPr lang="en-GB" altLang="it-IT" sz="2000" b="1" u="sng" dirty="0">
                <a:solidFill>
                  <a:srgbClr val="0000FF"/>
                </a:solidFill>
              </a:rPr>
              <a:t>ll add it </a:t>
            </a:r>
            <a:r>
              <a:rPr lang="en-GB" altLang="it-IT" sz="2000" b="1" dirty="0">
                <a:solidFill>
                  <a:srgbClr val="0000FF"/>
                </a:solidFill>
              </a:rPr>
              <a:t>if the new path to the location is better than the best previous path</a:t>
            </a:r>
            <a:r>
              <a:rPr lang="en-GB" altLang="it-IT" sz="2000" dirty="0"/>
              <a:t>.</a:t>
            </a:r>
          </a:p>
        </p:txBody>
      </p:sp>
      <p:sp>
        <p:nvSpPr>
          <p:cNvPr id="3" name="Text Box 2">
            <a:extLst>
              <a:ext uri="{FF2B5EF4-FFF2-40B4-BE49-F238E27FC236}">
                <a16:creationId xmlns:a16="http://schemas.microsoft.com/office/drawing/2014/main" id="{8B7385AC-BAC2-5E4C-9FF8-DCB984C3EEEB}"/>
              </a:ext>
            </a:extLst>
          </p:cNvPr>
          <p:cNvSpPr txBox="1">
            <a:spLocks noChangeArrowheads="1"/>
          </p:cNvSpPr>
          <p:nvPr/>
        </p:nvSpPr>
        <p:spPr bwMode="auto">
          <a:xfrm>
            <a:off x="1527175" y="6308725"/>
            <a:ext cx="368241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a:latin typeface="Verdana" pitchFamily="34" charset="0"/>
              </a:rPr>
              <a:t>Altering a little the logic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7175" y="6308725"/>
            <a:ext cx="349647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Path</a:t>
            </a:r>
            <a:r>
              <a:rPr lang="it-IT" altLang="it-IT" sz="2000" b="1" dirty="0">
                <a:latin typeface="Verdana" pitchFamily="34" charset="0"/>
              </a:rPr>
              <a:t> planning </a:t>
            </a:r>
            <a:r>
              <a:rPr lang="it-IT" altLang="it-IT" sz="2000" b="1" dirty="0" err="1">
                <a:latin typeface="Verdana" pitchFamily="34" charset="0"/>
              </a:rPr>
              <a:t>example</a:t>
            </a:r>
            <a:endParaRPr lang="it-IT" altLang="it-IT" sz="2000" b="1" dirty="0">
              <a:latin typeface="Verdana" pitchFamily="34" charset="0"/>
            </a:endParaRPr>
          </a:p>
        </p:txBody>
      </p:sp>
      <p:sp>
        <p:nvSpPr>
          <p:cNvPr id="5124" name="CasellaDiTesto 3"/>
          <p:cNvSpPr txBox="1">
            <a:spLocks noChangeArrowheads="1"/>
          </p:cNvSpPr>
          <p:nvPr/>
        </p:nvSpPr>
        <p:spPr bwMode="auto">
          <a:xfrm>
            <a:off x="1005148" y="908719"/>
            <a:ext cx="2322941" cy="20159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ts val="3000"/>
              </a:lnSpc>
            </a:pPr>
            <a:r>
              <a:rPr lang="it-IT" altLang="it-IT" sz="2000" dirty="0"/>
              <a:t>Google </a:t>
            </a:r>
            <a:r>
              <a:rPr lang="it-IT" altLang="it-IT" sz="2000" dirty="0" err="1"/>
              <a:t>maps</a:t>
            </a:r>
            <a:r>
              <a:rPr lang="it-IT" altLang="it-IT" sz="2000" dirty="0"/>
              <a:t>:</a:t>
            </a:r>
            <a:endParaRPr lang="en-GB" altLang="it-IT" sz="2000" dirty="0"/>
          </a:p>
          <a:p>
            <a:pPr algn="ctr" eaLnBrk="1" hangingPunct="1">
              <a:lnSpc>
                <a:spcPts val="3000"/>
              </a:lnSpc>
            </a:pPr>
            <a:r>
              <a:rPr lang="en-GB" altLang="it-IT" sz="2000" dirty="0"/>
              <a:t>the optimal is minimum time, even consider traffic jam.</a:t>
            </a:r>
          </a:p>
        </p:txBody>
      </p:sp>
      <p:pic>
        <p:nvPicPr>
          <p:cNvPr id="512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3675" t="61607" r="19550" b="2726"/>
          <a:stretch/>
        </p:blipFill>
        <p:spPr bwMode="auto">
          <a:xfrm>
            <a:off x="683568" y="2996952"/>
            <a:ext cx="3455275" cy="252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7"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1" y="2996952"/>
            <a:ext cx="3672128" cy="252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ttangolo 1"/>
          <p:cNvSpPr/>
          <p:nvPr/>
        </p:nvSpPr>
        <p:spPr>
          <a:xfrm>
            <a:off x="5508105" y="908719"/>
            <a:ext cx="2520000" cy="20159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lnSpc>
                <a:spcPts val="3000"/>
              </a:lnSpc>
            </a:pPr>
            <a:r>
              <a:rPr lang="it-IT" altLang="it-IT" sz="2000" dirty="0"/>
              <a:t>MotoGP:</a:t>
            </a:r>
            <a:endParaRPr lang="en-GB" altLang="it-IT" sz="2000" dirty="0"/>
          </a:p>
          <a:p>
            <a:pPr algn="ctr">
              <a:lnSpc>
                <a:spcPts val="3000"/>
              </a:lnSpc>
            </a:pPr>
            <a:r>
              <a:rPr lang="en-GB" altLang="it-IT" sz="2000" dirty="0"/>
              <a:t>the optimal is minimum time. But if you are overlapping someone?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1" descr="Schermata 2015-12-02 alle 22.27.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3800" y="260350"/>
            <a:ext cx="6743700" cy="552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1"/>
          <p:cNvSpPr txBox="1">
            <a:spLocks noChangeArrowheads="1"/>
          </p:cNvSpPr>
          <p:nvPr/>
        </p:nvSpPr>
        <p:spPr bwMode="auto">
          <a:xfrm>
            <a:off x="250825" y="188913"/>
            <a:ext cx="8642350" cy="161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ts val="3000"/>
              </a:lnSpc>
            </a:pPr>
            <a:r>
              <a:rPr lang="en-GB" altLang="it-IT" sz="2000"/>
              <a:t>Using a priority queue instead of a regular queue changes the way the frontier expands. Contour lines are one way to see this. Start the animation to see how the frontier expands more slowly through the forests, finding the shortest path around the central forest instead of through it:</a:t>
            </a:r>
          </a:p>
        </p:txBody>
      </p:sp>
      <p:pic>
        <p:nvPicPr>
          <p:cNvPr id="36867" name="Immagine 2" descr="Schermata 2015-12-02 alle 22.30.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44675"/>
            <a:ext cx="7421563" cy="3900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8" name="Text Box 2"/>
          <p:cNvSpPr txBox="1">
            <a:spLocks noChangeArrowheads="1"/>
          </p:cNvSpPr>
          <p:nvPr/>
        </p:nvSpPr>
        <p:spPr bwMode="auto">
          <a:xfrm>
            <a:off x="1527175" y="6308725"/>
            <a:ext cx="65309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Dijkstra</a:t>
            </a:r>
            <a:r>
              <a:rPr lang="it-IT" altLang="en-GB" sz="2000" b="1">
                <a:latin typeface="Verdana" pitchFamily="34" charset="0"/>
              </a:rPr>
              <a:t>’</a:t>
            </a:r>
            <a:r>
              <a:rPr lang="it-IT" altLang="it-IT" sz="2000" b="1">
                <a:latin typeface="Verdana" pitchFamily="34" charset="0"/>
              </a:rPr>
              <a:t>s Algorithm vs Breadth First Search</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27175" y="6308725"/>
            <a:ext cx="65309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Dijkstra</a:t>
            </a:r>
            <a:r>
              <a:rPr lang="it-IT" altLang="en-GB" sz="2000" b="1">
                <a:latin typeface="Verdana" pitchFamily="34" charset="0"/>
              </a:rPr>
              <a:t>’</a:t>
            </a:r>
            <a:r>
              <a:rPr lang="it-IT" altLang="it-IT" sz="2000" b="1">
                <a:latin typeface="Verdana" pitchFamily="34" charset="0"/>
              </a:rPr>
              <a:t>s Algorithm vs Breadth First Search</a:t>
            </a:r>
          </a:p>
        </p:txBody>
      </p:sp>
      <p:pic>
        <p:nvPicPr>
          <p:cNvPr id="37891" name="Immagine 4" descr="Schermata 2015-12-02 alle 22.32.2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409700"/>
            <a:ext cx="7810500" cy="402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527175" y="6308725"/>
            <a:ext cx="65309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Dijkstra</a:t>
            </a:r>
            <a:r>
              <a:rPr lang="it-IT" altLang="en-GB" sz="2000" b="1">
                <a:latin typeface="Verdana" pitchFamily="34" charset="0"/>
              </a:rPr>
              <a:t>’</a:t>
            </a:r>
            <a:r>
              <a:rPr lang="it-IT" altLang="it-IT" sz="2000" b="1">
                <a:latin typeface="Verdana" pitchFamily="34" charset="0"/>
              </a:rPr>
              <a:t>s Algorithm vs Breadth First Search</a:t>
            </a:r>
          </a:p>
        </p:txBody>
      </p:sp>
      <p:pic>
        <p:nvPicPr>
          <p:cNvPr id="38915" name="Immagine 1" descr="Schermata 2015-12-02 alle 22.32.5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22400"/>
            <a:ext cx="7759700" cy="401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7175" y="6308725"/>
            <a:ext cx="65309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Dijkstra</a:t>
            </a:r>
            <a:r>
              <a:rPr lang="it-IT" altLang="en-GB" sz="2000" b="1">
                <a:latin typeface="Verdana" pitchFamily="34" charset="0"/>
              </a:rPr>
              <a:t>’</a:t>
            </a:r>
            <a:r>
              <a:rPr lang="it-IT" altLang="it-IT" sz="2000" b="1">
                <a:latin typeface="Verdana" pitchFamily="34" charset="0"/>
              </a:rPr>
              <a:t>s Algorithm vs Breadth First Search</a:t>
            </a:r>
          </a:p>
        </p:txBody>
      </p:sp>
      <p:pic>
        <p:nvPicPr>
          <p:cNvPr id="39939" name="Immagine 2" descr="Schermata 2015-12-02 alle 22.33.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447800"/>
            <a:ext cx="76581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527175" y="6308725"/>
            <a:ext cx="65309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Dijkstra</a:t>
            </a:r>
            <a:r>
              <a:rPr lang="it-IT" altLang="en-GB" sz="2000" b="1">
                <a:latin typeface="Verdana" pitchFamily="34" charset="0"/>
              </a:rPr>
              <a:t>’</a:t>
            </a:r>
            <a:r>
              <a:rPr lang="it-IT" altLang="it-IT" sz="2000" b="1">
                <a:latin typeface="Verdana" pitchFamily="34" charset="0"/>
              </a:rPr>
              <a:t>s Algorithm vs Breadth First Search</a:t>
            </a:r>
          </a:p>
        </p:txBody>
      </p:sp>
      <p:pic>
        <p:nvPicPr>
          <p:cNvPr id="40963" name="Immagine 1" descr="Schermata 2015-12-02 alle 22.33.3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422400"/>
            <a:ext cx="7721600" cy="401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7175" y="6308725"/>
            <a:ext cx="65309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Dijkstra</a:t>
            </a:r>
            <a:r>
              <a:rPr lang="it-IT" altLang="en-GB" sz="2000" b="1">
                <a:latin typeface="Verdana" pitchFamily="34" charset="0"/>
              </a:rPr>
              <a:t>’</a:t>
            </a:r>
            <a:r>
              <a:rPr lang="it-IT" altLang="it-IT" sz="2000" b="1">
                <a:latin typeface="Verdana" pitchFamily="34" charset="0"/>
              </a:rPr>
              <a:t>s Algorithm vs Breadth First Search</a:t>
            </a:r>
          </a:p>
        </p:txBody>
      </p:sp>
      <p:pic>
        <p:nvPicPr>
          <p:cNvPr id="41987" name="Immagine 1" descr="Schermata 2015-12-02 alle 22.34.4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397000"/>
            <a:ext cx="7848600" cy="405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527175" y="6308725"/>
            <a:ext cx="65309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Dijkstra</a:t>
            </a:r>
            <a:r>
              <a:rPr lang="it-IT" altLang="en-GB" sz="2000" b="1">
                <a:latin typeface="Verdana" pitchFamily="34" charset="0"/>
              </a:rPr>
              <a:t>’</a:t>
            </a:r>
            <a:r>
              <a:rPr lang="it-IT" altLang="it-IT" sz="2000" b="1">
                <a:latin typeface="Verdana" pitchFamily="34" charset="0"/>
              </a:rPr>
              <a:t>s Algorithm vs Breadth First Search</a:t>
            </a:r>
          </a:p>
        </p:txBody>
      </p:sp>
      <p:pic>
        <p:nvPicPr>
          <p:cNvPr id="43011" name="Immagine 1" descr="Schermata 2015-12-02 alle 22.35.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371600"/>
            <a:ext cx="7874000" cy="410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527175" y="6308725"/>
            <a:ext cx="65309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Dijkstra</a:t>
            </a:r>
            <a:r>
              <a:rPr lang="it-IT" altLang="en-GB" sz="2000" b="1">
                <a:latin typeface="Verdana" pitchFamily="34" charset="0"/>
              </a:rPr>
              <a:t>’</a:t>
            </a:r>
            <a:r>
              <a:rPr lang="it-IT" altLang="it-IT" sz="2000" b="1">
                <a:latin typeface="Verdana" pitchFamily="34" charset="0"/>
              </a:rPr>
              <a:t>s Algorithm vs Breadth First Search</a:t>
            </a:r>
          </a:p>
        </p:txBody>
      </p:sp>
      <p:pic>
        <p:nvPicPr>
          <p:cNvPr id="44035" name="Immagine 1" descr="Schermata 2015-12-02 alle 22.35.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22400"/>
            <a:ext cx="7759700"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sellaDiTesto 1"/>
          <p:cNvSpPr txBox="1">
            <a:spLocks noChangeArrowheads="1"/>
          </p:cNvSpPr>
          <p:nvPr/>
        </p:nvSpPr>
        <p:spPr bwMode="auto">
          <a:xfrm>
            <a:off x="395288" y="188913"/>
            <a:ext cx="8353425" cy="1233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a:t>Movement costs other than 1 allow us to explore more interesting graphs, not only grids. Here</a:t>
            </a:r>
            <a:r>
              <a:rPr lang="en-GB" altLang="en-GB" sz="2000"/>
              <a:t>’</a:t>
            </a:r>
            <a:r>
              <a:rPr lang="en-GB" altLang="it-IT" sz="2000"/>
              <a:t>s an example where the movement costs are based on distance </a:t>
            </a:r>
            <a:r>
              <a:rPr lang="en-GB" altLang="it-IT" sz="2000" b="1"/>
              <a:t>from room to room</a:t>
            </a:r>
            <a:r>
              <a:rPr lang="en-GB" altLang="it-IT" sz="2000"/>
              <a:t>:</a:t>
            </a:r>
          </a:p>
        </p:txBody>
      </p:sp>
      <p:pic>
        <p:nvPicPr>
          <p:cNvPr id="45059" name="Immagine 2" descr="Schermata 2015-12-02 alle 22.37.2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300" y="1520825"/>
            <a:ext cx="7886700" cy="414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27175" y="6308725"/>
            <a:ext cx="429476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Path</a:t>
            </a:r>
            <a:r>
              <a:rPr lang="it-IT" altLang="it-IT" sz="2000" b="1" dirty="0">
                <a:latin typeface="Verdana" pitchFamily="34" charset="0"/>
              </a:rPr>
              <a:t> planning in </a:t>
            </a:r>
            <a:r>
              <a:rPr lang="it-IT" altLang="it-IT" sz="2000" b="1" dirty="0" err="1">
                <a:latin typeface="Verdana" pitchFamily="34" charset="0"/>
              </a:rPr>
              <a:t>our</a:t>
            </a:r>
            <a:r>
              <a:rPr lang="it-IT" altLang="it-IT" sz="2000" b="1" dirty="0">
                <a:latin typeface="Verdana" pitchFamily="34" charset="0"/>
              </a:rPr>
              <a:t> </a:t>
            </a:r>
            <a:r>
              <a:rPr lang="it-IT" altLang="it-IT" sz="2000" b="1" dirty="0" err="1">
                <a:latin typeface="Verdana" pitchFamily="34" charset="0"/>
              </a:rPr>
              <a:t>context</a:t>
            </a:r>
            <a:endParaRPr lang="it-IT" altLang="it-IT" sz="2000" b="1" dirty="0">
              <a:latin typeface="Verdana" pitchFamily="34" charset="0"/>
            </a:endParaRPr>
          </a:p>
        </p:txBody>
      </p:sp>
      <p:sp>
        <p:nvSpPr>
          <p:cNvPr id="6148" name="CasellaDiTesto 3"/>
          <p:cNvSpPr txBox="1">
            <a:spLocks noChangeArrowheads="1"/>
          </p:cNvSpPr>
          <p:nvPr/>
        </p:nvSpPr>
        <p:spPr bwMode="auto">
          <a:xfrm>
            <a:off x="395288" y="333375"/>
            <a:ext cx="8137525"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a:t>Generating a path planner is not so easy; And the context is very important.</a:t>
            </a:r>
          </a:p>
          <a:p>
            <a:pPr algn="just" eaLnBrk="1" hangingPunct="1">
              <a:lnSpc>
                <a:spcPts val="3000"/>
              </a:lnSpc>
            </a:pPr>
            <a:r>
              <a:rPr lang="en-GB" altLang="it-IT" sz="2000"/>
              <a:t>There are a lot of studies about that, a lot of algorithm were proposed and, in general, maybe the algorithm is the best for a task but, for your task, it may be not.</a:t>
            </a:r>
          </a:p>
          <a:p>
            <a:pPr algn="just" eaLnBrk="1" hangingPunct="1">
              <a:lnSpc>
                <a:spcPts val="3000"/>
              </a:lnSpc>
            </a:pPr>
            <a:endParaRPr lang="en-GB" altLang="it-IT" sz="2000"/>
          </a:p>
          <a:p>
            <a:pPr algn="just" eaLnBrk="1" hangingPunct="1">
              <a:lnSpc>
                <a:spcPts val="3000"/>
              </a:lnSpc>
            </a:pPr>
            <a:r>
              <a:rPr lang="en-GB" altLang="it-IT" sz="2000"/>
              <a:t>In our context we want to find a path which is:</a:t>
            </a:r>
          </a:p>
          <a:p>
            <a:pPr marL="342900" indent="-342900" algn="just" eaLnBrk="1" hangingPunct="1">
              <a:lnSpc>
                <a:spcPts val="3000"/>
              </a:lnSpc>
              <a:buFont typeface="Arial" panose="020B0604020202020204" pitchFamily="34" charset="0"/>
              <a:buChar char="•"/>
            </a:pPr>
            <a:r>
              <a:rPr lang="en-GB" altLang="it-IT" sz="2000" b="1"/>
              <a:t>Short</a:t>
            </a:r>
            <a:r>
              <a:rPr lang="en-GB" altLang="it-IT" sz="2000"/>
              <a:t>, in the sense «do not waste time»</a:t>
            </a:r>
          </a:p>
          <a:p>
            <a:pPr marL="342900" indent="-342900" algn="just" eaLnBrk="1" hangingPunct="1">
              <a:lnSpc>
                <a:spcPts val="3000"/>
              </a:lnSpc>
              <a:buFont typeface="Arial" panose="020B0604020202020204" pitchFamily="34" charset="0"/>
              <a:buChar char="•"/>
            </a:pPr>
            <a:r>
              <a:rPr lang="en-GB" altLang="it-IT" sz="2000" b="1"/>
              <a:t>Feasible</a:t>
            </a:r>
          </a:p>
          <a:p>
            <a:pPr marL="342900" indent="-342900" algn="just" eaLnBrk="1" hangingPunct="1">
              <a:lnSpc>
                <a:spcPts val="3000"/>
              </a:lnSpc>
              <a:buFont typeface="Arial" panose="020B0604020202020204" pitchFamily="34" charset="0"/>
              <a:buChar char="•"/>
            </a:pPr>
            <a:endParaRPr lang="en-GB" altLang="it-IT" sz="2000"/>
          </a:p>
          <a:p>
            <a:pPr algn="just" eaLnBrk="1" hangingPunct="1">
              <a:lnSpc>
                <a:spcPts val="3000"/>
              </a:lnSpc>
            </a:pPr>
            <a:r>
              <a:rPr lang="en-GB" altLang="it-IT" sz="2000"/>
              <a:t>To do that, it’s necessary to know all the area «the map» between the start and the end point.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7175" y="6308725"/>
            <a:ext cx="62642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u="sng">
                <a:solidFill>
                  <a:srgbClr val="FF0000"/>
                </a:solidFill>
                <a:latin typeface="Verdana" pitchFamily="34" charset="0"/>
              </a:rPr>
              <a:t>Heuristic search</a:t>
            </a:r>
            <a:r>
              <a:rPr lang="it-IT" altLang="it-IT" sz="2000" b="1">
                <a:latin typeface="Verdana" pitchFamily="34" charset="0"/>
              </a:rPr>
              <a:t>: Greedy Best First Search</a:t>
            </a:r>
          </a:p>
        </p:txBody>
      </p:sp>
      <p:sp>
        <p:nvSpPr>
          <p:cNvPr id="46083" name="CasellaDiTesto 2"/>
          <p:cNvSpPr txBox="1">
            <a:spLocks noChangeArrowheads="1"/>
          </p:cNvSpPr>
          <p:nvPr/>
        </p:nvSpPr>
        <p:spPr bwMode="auto">
          <a:xfrm>
            <a:off x="395288" y="317500"/>
            <a:ext cx="8353425" cy="508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With </a:t>
            </a:r>
            <a:r>
              <a:rPr lang="en-GB" altLang="it-IT" sz="2000" b="1" dirty="0"/>
              <a:t>Breadth First Search </a:t>
            </a:r>
            <a:r>
              <a:rPr lang="en-GB" altLang="it-IT" sz="2000" dirty="0"/>
              <a:t>and </a:t>
            </a:r>
            <a:r>
              <a:rPr lang="en-GB" altLang="it-IT" sz="2000" b="1" dirty="0"/>
              <a:t>Dijkstra</a:t>
            </a:r>
            <a:r>
              <a:rPr lang="en-GB" altLang="en-GB" sz="2000" b="1" dirty="0"/>
              <a:t>’</a:t>
            </a:r>
            <a:r>
              <a:rPr lang="en-GB" altLang="it-IT" sz="2000" b="1" dirty="0"/>
              <a:t>s Algorithm</a:t>
            </a:r>
            <a:r>
              <a:rPr lang="en-GB" altLang="it-IT" sz="2000" dirty="0"/>
              <a:t>, the frontier expands in all directions. This is a reasonable choice if you</a:t>
            </a:r>
            <a:r>
              <a:rPr lang="en-GB" altLang="en-GB" sz="2000" dirty="0"/>
              <a:t>’</a:t>
            </a:r>
            <a:r>
              <a:rPr lang="en-GB" altLang="it-IT" sz="2000" dirty="0"/>
              <a:t>re trying to find a path to all locations or to many locations. </a:t>
            </a:r>
          </a:p>
          <a:p>
            <a:pPr algn="just" eaLnBrk="1" hangingPunct="1">
              <a:lnSpc>
                <a:spcPts val="3000"/>
              </a:lnSpc>
            </a:pPr>
            <a:r>
              <a:rPr lang="en-GB" altLang="it-IT" sz="2000" dirty="0"/>
              <a:t>However, a common case is to find a path to only one location. </a:t>
            </a:r>
            <a:r>
              <a:rPr lang="en-GB" altLang="it-IT" sz="2000" b="1" dirty="0"/>
              <a:t>Let</a:t>
            </a:r>
            <a:r>
              <a:rPr lang="en-GB" altLang="en-GB" sz="2000" b="1" dirty="0"/>
              <a:t>’</a:t>
            </a:r>
            <a:r>
              <a:rPr lang="en-GB" altLang="it-IT" sz="2000" b="1" dirty="0"/>
              <a:t>s make the frontier expand towards the goal more than it expands in other directions</a:t>
            </a:r>
            <a:r>
              <a:rPr lang="en-GB" altLang="it-IT" sz="2000" dirty="0"/>
              <a:t>. </a:t>
            </a:r>
          </a:p>
          <a:p>
            <a:pPr algn="just" eaLnBrk="1" hangingPunct="1">
              <a:lnSpc>
                <a:spcPts val="3000"/>
              </a:lnSpc>
            </a:pPr>
            <a:endParaRPr lang="en-GB" altLang="it-IT" sz="2000" dirty="0"/>
          </a:p>
          <a:p>
            <a:pPr algn="just" eaLnBrk="1" hangingPunct="1">
              <a:lnSpc>
                <a:spcPts val="3000"/>
              </a:lnSpc>
            </a:pPr>
            <a:r>
              <a:rPr lang="en-GB" altLang="it-IT" sz="2000" dirty="0"/>
              <a:t>In </a:t>
            </a:r>
            <a:r>
              <a:rPr lang="en-GB" altLang="it-IT" sz="2000" b="1" dirty="0"/>
              <a:t>Dijkstra</a:t>
            </a:r>
            <a:r>
              <a:rPr lang="en-GB" altLang="en-GB" sz="2000" b="1" dirty="0"/>
              <a:t>’</a:t>
            </a:r>
            <a:r>
              <a:rPr lang="en-GB" altLang="it-IT" sz="2000" b="1" dirty="0"/>
              <a:t>s Algorithm </a:t>
            </a:r>
            <a:r>
              <a:rPr lang="en-GB" altLang="it-IT" sz="2000" u="sng" dirty="0"/>
              <a:t>we used the actual distance </a:t>
            </a:r>
            <a:r>
              <a:rPr lang="en-GB" altLang="it-IT" sz="2000" b="1" u="sng" dirty="0"/>
              <a:t>from the start </a:t>
            </a:r>
            <a:r>
              <a:rPr lang="en-GB" altLang="it-IT" sz="2000" u="sng" dirty="0"/>
              <a:t>for the priority queue ordering</a:t>
            </a:r>
            <a:r>
              <a:rPr lang="en-GB" altLang="it-IT" sz="2000" dirty="0"/>
              <a:t>. </a:t>
            </a:r>
          </a:p>
          <a:p>
            <a:pPr algn="just" eaLnBrk="1" hangingPunct="1">
              <a:lnSpc>
                <a:spcPts val="3000"/>
              </a:lnSpc>
            </a:pPr>
            <a:r>
              <a:rPr lang="en-GB" altLang="it-IT" sz="2000" dirty="0"/>
              <a:t>Now, we</a:t>
            </a:r>
            <a:r>
              <a:rPr lang="en-GB" altLang="en-GB" sz="2000" dirty="0"/>
              <a:t>’</a:t>
            </a:r>
            <a:r>
              <a:rPr lang="en-GB" altLang="it-IT" sz="2000" dirty="0"/>
              <a:t>ll define a heuristic function that tells us how close we are to the goal. In </a:t>
            </a:r>
            <a:r>
              <a:rPr lang="en-GB" altLang="it-IT" sz="2000" b="1" dirty="0"/>
              <a:t>Greedy Best First Search</a:t>
            </a:r>
            <a:r>
              <a:rPr lang="en-GB" altLang="it-IT" sz="2000" dirty="0"/>
              <a:t>, </a:t>
            </a:r>
            <a:r>
              <a:rPr lang="en-GB" altLang="it-IT" sz="2000" u="sng" dirty="0">
                <a:solidFill>
                  <a:srgbClr val="FF0000"/>
                </a:solidFill>
              </a:rPr>
              <a:t>we</a:t>
            </a:r>
            <a:r>
              <a:rPr lang="en-GB" altLang="en-GB" sz="2000" u="sng" dirty="0">
                <a:solidFill>
                  <a:srgbClr val="FF0000"/>
                </a:solidFill>
              </a:rPr>
              <a:t>’</a:t>
            </a:r>
            <a:r>
              <a:rPr lang="en-GB" altLang="it-IT" sz="2000" u="sng" dirty="0">
                <a:solidFill>
                  <a:srgbClr val="FF0000"/>
                </a:solidFill>
              </a:rPr>
              <a:t>ll use the </a:t>
            </a:r>
            <a:r>
              <a:rPr lang="en-GB" altLang="it-IT" sz="2000" b="1" u="sng" dirty="0">
                <a:solidFill>
                  <a:srgbClr val="FF0000"/>
                </a:solidFill>
              </a:rPr>
              <a:t>estimated</a:t>
            </a:r>
            <a:r>
              <a:rPr lang="en-GB" altLang="it-IT" sz="2000" dirty="0">
                <a:solidFill>
                  <a:srgbClr val="FF0000"/>
                </a:solidFill>
              </a:rPr>
              <a:t> (not real, so in this sense heuristic) </a:t>
            </a:r>
            <a:r>
              <a:rPr lang="en-GB" altLang="it-IT" sz="2000" u="sng" dirty="0">
                <a:solidFill>
                  <a:srgbClr val="FF0000"/>
                </a:solidFill>
              </a:rPr>
              <a:t>distance </a:t>
            </a:r>
            <a:r>
              <a:rPr lang="en-GB" altLang="it-IT" sz="2000" b="1" u="sng" dirty="0">
                <a:solidFill>
                  <a:srgbClr val="FF0000"/>
                </a:solidFill>
              </a:rPr>
              <a:t>to the goal </a:t>
            </a:r>
            <a:r>
              <a:rPr lang="en-GB" altLang="it-IT" sz="2000" u="sng" dirty="0">
                <a:solidFill>
                  <a:srgbClr val="FF0000"/>
                </a:solidFill>
              </a:rPr>
              <a:t>for the priority queue ordering</a:t>
            </a:r>
            <a:r>
              <a:rPr lang="en-GB" altLang="it-IT" sz="2000" dirty="0"/>
              <a:t>: </a:t>
            </a:r>
            <a:r>
              <a:rPr lang="en-GB" altLang="it-IT" sz="2000" b="1" dirty="0">
                <a:solidFill>
                  <a:srgbClr val="0000FF"/>
                </a:solidFill>
              </a:rPr>
              <a:t>the location closest to the goal will be explored first</a:t>
            </a:r>
            <a:r>
              <a:rPr lang="en-GB" altLang="it-IT" sz="2000"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magine 1" descr="Schermata 2015-12-02 alle 23.39.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2557463"/>
            <a:ext cx="45085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7" name="Text Box 2"/>
          <p:cNvSpPr txBox="1">
            <a:spLocks noChangeArrowheads="1"/>
          </p:cNvSpPr>
          <p:nvPr/>
        </p:nvSpPr>
        <p:spPr bwMode="auto">
          <a:xfrm>
            <a:off x="1527175" y="6308725"/>
            <a:ext cx="33575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u="sng">
                <a:solidFill>
                  <a:srgbClr val="FF0000"/>
                </a:solidFill>
                <a:latin typeface="Verdana" pitchFamily="34" charset="0"/>
              </a:rPr>
              <a:t>The heuristic distance</a:t>
            </a:r>
            <a:endParaRPr lang="it-IT" altLang="it-IT" sz="2000" b="1">
              <a:latin typeface="Verdana" pitchFamily="34" charset="0"/>
            </a:endParaRPr>
          </a:p>
        </p:txBody>
      </p:sp>
      <p:sp>
        <p:nvSpPr>
          <p:cNvPr id="47108" name="CasellaDiTesto 4"/>
          <p:cNvSpPr txBox="1">
            <a:spLocks noChangeArrowheads="1"/>
          </p:cNvSpPr>
          <p:nvPr/>
        </p:nvSpPr>
        <p:spPr bwMode="auto">
          <a:xfrm>
            <a:off x="395288" y="812800"/>
            <a:ext cx="83534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One possible heuristic is the sum of the row distance + the column distance (defined </a:t>
            </a:r>
            <a:r>
              <a:rPr lang="en-GB" altLang="it-IT" sz="2000" b="1" dirty="0"/>
              <a:t>Manhattan distance</a:t>
            </a:r>
            <a:r>
              <a:rPr lang="en-GB" altLang="it-IT" sz="2000" dirty="0"/>
              <a:t>, corresponds to defining close pixel only the 4 adjacent)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116013" y="6308725"/>
            <a:ext cx="72247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Breadth First Search vs Greedy Best-First Search</a:t>
            </a:r>
          </a:p>
        </p:txBody>
      </p:sp>
      <p:pic>
        <p:nvPicPr>
          <p:cNvPr id="48131" name="Immagine 3" descr="Schermata 2015-12-02 alle 22.42.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358900"/>
            <a:ext cx="7823200" cy="412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116013" y="6308725"/>
            <a:ext cx="72247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Breadth First Search vs Greedy Best-First Search</a:t>
            </a:r>
          </a:p>
        </p:txBody>
      </p:sp>
      <p:pic>
        <p:nvPicPr>
          <p:cNvPr id="49155" name="Immagine 2" descr="Schermata 2015-12-02 alle 22.43.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384300"/>
            <a:ext cx="7708900" cy="407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116013" y="6308725"/>
            <a:ext cx="72247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Breadth First Search vs Greedy Best-First Search</a:t>
            </a:r>
          </a:p>
        </p:txBody>
      </p:sp>
      <p:pic>
        <p:nvPicPr>
          <p:cNvPr id="50179" name="Immagine 2" descr="Schermata 2015-12-02 alle 22.43.2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384300"/>
            <a:ext cx="7734300" cy="407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116013" y="6308725"/>
            <a:ext cx="72247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Breadth First Search vs Greedy Best-First Search</a:t>
            </a:r>
          </a:p>
        </p:txBody>
      </p:sp>
      <p:pic>
        <p:nvPicPr>
          <p:cNvPr id="51203" name="Immagine 2" descr="Schermata 2015-12-02 alle 22.43.4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09700"/>
            <a:ext cx="7772400"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116013" y="6308725"/>
            <a:ext cx="72247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Breadth First Search vs Greedy Best-First Search</a:t>
            </a:r>
          </a:p>
        </p:txBody>
      </p:sp>
      <p:sp>
        <p:nvSpPr>
          <p:cNvPr id="52227" name="CasellaDiTesto 2"/>
          <p:cNvSpPr txBox="1">
            <a:spLocks noChangeArrowheads="1"/>
          </p:cNvSpPr>
          <p:nvPr/>
        </p:nvSpPr>
        <p:spPr bwMode="auto">
          <a:xfrm>
            <a:off x="395288" y="333375"/>
            <a:ext cx="835342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ts val="3000"/>
              </a:lnSpc>
            </a:pPr>
            <a:r>
              <a:rPr lang="it-IT" altLang="it-IT" sz="2000"/>
              <a:t>Amazing! But </a:t>
            </a:r>
            <a:r>
              <a:rPr lang="it-IT" altLang="it-IT" sz="2000" b="1"/>
              <a:t>what happens in a more complex map?</a:t>
            </a:r>
            <a:endParaRPr lang="en-GB" altLang="it-IT" sz="2000" b="1"/>
          </a:p>
        </p:txBody>
      </p:sp>
      <p:pic>
        <p:nvPicPr>
          <p:cNvPr id="52228" name="Immagine 3" descr="Schermata 2015-12-02 alle 22.48.3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839788"/>
            <a:ext cx="7747000" cy="410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9" name="CasellaDiTesto 4"/>
          <p:cNvSpPr txBox="1">
            <a:spLocks noChangeArrowheads="1"/>
          </p:cNvSpPr>
          <p:nvPr/>
        </p:nvSpPr>
        <p:spPr bwMode="auto">
          <a:xfrm>
            <a:off x="539750" y="4941888"/>
            <a:ext cx="8353425" cy="84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ts val="3000"/>
              </a:lnSpc>
            </a:pPr>
            <a:r>
              <a:rPr lang="it-IT" altLang="it-IT" sz="2000" dirty="0"/>
              <a:t>The </a:t>
            </a:r>
            <a:r>
              <a:rPr lang="it-IT" altLang="it-IT" sz="2000" dirty="0" err="1"/>
              <a:t>path</a:t>
            </a:r>
            <a:r>
              <a:rPr lang="it-IT" altLang="it-IT" sz="2000" dirty="0"/>
              <a:t> </a:t>
            </a:r>
            <a:r>
              <a:rPr lang="it-IT" altLang="it-IT" sz="2000" dirty="0" err="1"/>
              <a:t>isn</a:t>
            </a:r>
            <a:r>
              <a:rPr lang="it-IT" altLang="en-GB" sz="2000" dirty="0" err="1"/>
              <a:t>’</a:t>
            </a:r>
            <a:r>
              <a:rPr lang="it-IT" altLang="it-IT" sz="2000" dirty="0" err="1"/>
              <a:t>t</a:t>
            </a:r>
            <a:r>
              <a:rPr lang="it-IT" altLang="it-IT" sz="2000" dirty="0"/>
              <a:t> the </a:t>
            </a:r>
            <a:r>
              <a:rPr lang="it-IT" altLang="it-IT" sz="2000" dirty="0" err="1"/>
              <a:t>shortest</a:t>
            </a:r>
            <a:r>
              <a:rPr lang="it-IT" altLang="it-IT" sz="2000" dirty="0"/>
              <a:t>. So </a:t>
            </a:r>
            <a:r>
              <a:rPr lang="it-IT" altLang="it-IT" sz="2000" dirty="0" err="1"/>
              <a:t>this</a:t>
            </a:r>
            <a:r>
              <a:rPr lang="it-IT" altLang="it-IT" sz="2000" dirty="0"/>
              <a:t> </a:t>
            </a:r>
            <a:r>
              <a:rPr lang="it-IT" altLang="it-IT" sz="2000" dirty="0" err="1"/>
              <a:t>algorithm</a:t>
            </a:r>
            <a:r>
              <a:rPr lang="it-IT" altLang="it-IT" sz="2000" dirty="0"/>
              <a:t> </a:t>
            </a:r>
            <a:r>
              <a:rPr lang="it-IT" altLang="it-IT" sz="2000" dirty="0" err="1"/>
              <a:t>runs</a:t>
            </a:r>
            <a:r>
              <a:rPr lang="it-IT" altLang="it-IT" sz="2000" dirty="0"/>
              <a:t> </a:t>
            </a:r>
            <a:r>
              <a:rPr lang="it-IT" altLang="it-IT" sz="2000" dirty="0" err="1"/>
              <a:t>faster</a:t>
            </a:r>
            <a:r>
              <a:rPr lang="it-IT" altLang="it-IT" sz="2000" dirty="0"/>
              <a:t> </a:t>
            </a:r>
            <a:r>
              <a:rPr lang="it-IT" altLang="it-IT" sz="2000" dirty="0" err="1"/>
              <a:t>but</a:t>
            </a:r>
            <a:r>
              <a:rPr lang="it-IT" altLang="it-IT" sz="2000" dirty="0"/>
              <a:t> the </a:t>
            </a:r>
            <a:r>
              <a:rPr lang="it-IT" altLang="it-IT" sz="2000" dirty="0" err="1"/>
              <a:t>paths</a:t>
            </a:r>
            <a:r>
              <a:rPr lang="it-IT" altLang="it-IT" sz="2000" dirty="0"/>
              <a:t> </a:t>
            </a:r>
            <a:r>
              <a:rPr lang="it-IT" altLang="it-IT" sz="2000" dirty="0" err="1"/>
              <a:t>aren</a:t>
            </a:r>
            <a:r>
              <a:rPr lang="it-IT" altLang="en-GB" sz="2000" dirty="0" err="1"/>
              <a:t>’</a:t>
            </a:r>
            <a:r>
              <a:rPr lang="it-IT" altLang="it-IT" sz="2000" dirty="0" err="1"/>
              <a:t>t</a:t>
            </a:r>
            <a:r>
              <a:rPr lang="it-IT" altLang="it-IT" sz="2000" dirty="0"/>
              <a:t> </a:t>
            </a:r>
            <a:r>
              <a:rPr lang="it-IT" altLang="it-IT" sz="2000" dirty="0" err="1"/>
              <a:t>as</a:t>
            </a:r>
            <a:r>
              <a:rPr lang="it-IT" altLang="it-IT" sz="2000" dirty="0"/>
              <a:t> </a:t>
            </a:r>
            <a:r>
              <a:rPr lang="it-IT" altLang="it-IT" sz="2000" dirty="0" err="1"/>
              <a:t>good</a:t>
            </a:r>
            <a:r>
              <a:rPr lang="it-IT" altLang="it-IT" sz="2000" dirty="0"/>
              <a:t>. Can </a:t>
            </a:r>
            <a:r>
              <a:rPr lang="it-IT" altLang="it-IT" sz="2000" dirty="0" err="1"/>
              <a:t>we</a:t>
            </a:r>
            <a:r>
              <a:rPr lang="it-IT" altLang="it-IT" sz="2000" dirty="0"/>
              <a:t> </a:t>
            </a:r>
            <a:r>
              <a:rPr lang="it-IT" altLang="it-IT" sz="2000" dirty="0" err="1"/>
              <a:t>fix</a:t>
            </a:r>
            <a:r>
              <a:rPr lang="it-IT" altLang="it-IT" sz="2000" dirty="0"/>
              <a:t> </a:t>
            </a:r>
            <a:r>
              <a:rPr lang="it-IT" altLang="it-IT" sz="2000" dirty="0" err="1"/>
              <a:t>this</a:t>
            </a:r>
            <a:r>
              <a:rPr lang="it-IT" altLang="it-IT" sz="2000" dirty="0"/>
              <a:t>?</a:t>
            </a:r>
            <a:endParaRPr lang="en-GB" altLang="it-IT" sz="20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9CB09-E89D-FA48-93BD-FD1365DB0F29}"/>
              </a:ext>
            </a:extLst>
          </p:cNvPr>
          <p:cNvSpPr>
            <a:spLocks noGrp="1"/>
          </p:cNvSpPr>
          <p:nvPr>
            <p:ph type="title"/>
          </p:nvPr>
        </p:nvSpPr>
        <p:spPr/>
        <p:txBody>
          <a:bodyPr/>
          <a:lstStyle/>
          <a:p>
            <a:r>
              <a:rPr lang="en-GB" dirty="0"/>
              <a:t>The A* algorithm</a:t>
            </a:r>
            <a:br>
              <a:rPr lang="en-GB" dirty="0"/>
            </a:br>
            <a:endParaRPr lang="en-GB" dirty="0"/>
          </a:p>
        </p:txBody>
      </p:sp>
      <p:sp>
        <p:nvSpPr>
          <p:cNvPr id="3" name="Text Placeholder 2">
            <a:extLst>
              <a:ext uri="{FF2B5EF4-FFF2-40B4-BE49-F238E27FC236}">
                <a16:creationId xmlns:a16="http://schemas.microsoft.com/office/drawing/2014/main" id="{3D3F07FA-F172-F349-8279-8511E59A0FCB}"/>
              </a:ext>
            </a:extLst>
          </p:cNvPr>
          <p:cNvSpPr>
            <a:spLocks noGrp="1"/>
          </p:cNvSpPr>
          <p:nvPr>
            <p:ph type="body" idx="1"/>
          </p:nvPr>
        </p:nvSpPr>
        <p:spPr/>
        <p:txBody>
          <a:bodyPr/>
          <a:lstStyle/>
          <a:p>
            <a:r>
              <a:rPr lang="en-GB" dirty="0"/>
              <a:t>Can we fix this? Yes!</a:t>
            </a:r>
          </a:p>
          <a:p>
            <a:endParaRPr lang="en-GB" dirty="0"/>
          </a:p>
        </p:txBody>
      </p:sp>
    </p:spTree>
    <p:extLst>
      <p:ext uri="{BB962C8B-B14F-4D97-AF65-F5344CB8AC3E}">
        <p14:creationId xmlns:p14="http://schemas.microsoft.com/office/powerpoint/2010/main" val="24467637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470025" y="6308725"/>
            <a:ext cx="26701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a:latin typeface="Verdana" pitchFamily="34" charset="0"/>
              </a:rPr>
              <a:t>The A* </a:t>
            </a:r>
            <a:r>
              <a:rPr lang="it-IT" altLang="it-IT" sz="2000" b="1" dirty="0" err="1">
                <a:latin typeface="Verdana" pitchFamily="34" charset="0"/>
              </a:rPr>
              <a:t>algorithm</a:t>
            </a:r>
            <a:endParaRPr lang="it-IT" altLang="it-IT" sz="2000" b="1" dirty="0">
              <a:latin typeface="Verdana" pitchFamily="34" charset="0"/>
            </a:endParaRPr>
          </a:p>
        </p:txBody>
      </p:sp>
      <p:sp>
        <p:nvSpPr>
          <p:cNvPr id="53251" name="CasellaDiTesto 2"/>
          <p:cNvSpPr txBox="1">
            <a:spLocks noChangeArrowheads="1"/>
          </p:cNvSpPr>
          <p:nvPr/>
        </p:nvSpPr>
        <p:spPr bwMode="auto">
          <a:xfrm>
            <a:off x="395288" y="1423988"/>
            <a:ext cx="8353425" cy="3157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400" u="sng" dirty="0"/>
              <a:t>Dijkstra</a:t>
            </a:r>
            <a:r>
              <a:rPr lang="en-GB" altLang="en-GB" sz="2400" u="sng" dirty="0"/>
              <a:t>’</a:t>
            </a:r>
            <a:r>
              <a:rPr lang="en-GB" altLang="it-IT" sz="2400" u="sng" dirty="0"/>
              <a:t>s Algorithm </a:t>
            </a:r>
            <a:r>
              <a:rPr lang="en-GB" altLang="it-IT" sz="2400" dirty="0"/>
              <a:t>works well to find the shortest path, but it wastes time exploring in directions that aren</a:t>
            </a:r>
            <a:r>
              <a:rPr lang="en-GB" altLang="en-GB" sz="2400" dirty="0"/>
              <a:t>’</a:t>
            </a:r>
            <a:r>
              <a:rPr lang="en-GB" altLang="it-IT" sz="2400" dirty="0"/>
              <a:t>t promising. </a:t>
            </a:r>
          </a:p>
          <a:p>
            <a:pPr algn="just" eaLnBrk="1" hangingPunct="1">
              <a:lnSpc>
                <a:spcPts val="3000"/>
              </a:lnSpc>
            </a:pPr>
            <a:endParaRPr lang="en-GB" altLang="it-IT" sz="2400" dirty="0"/>
          </a:p>
          <a:p>
            <a:pPr algn="just" eaLnBrk="1" hangingPunct="1">
              <a:lnSpc>
                <a:spcPts val="3000"/>
              </a:lnSpc>
            </a:pPr>
            <a:r>
              <a:rPr lang="en-GB" altLang="it-IT" sz="2400" u="sng" dirty="0"/>
              <a:t>Greedy Best First Search </a:t>
            </a:r>
            <a:r>
              <a:rPr lang="en-GB" altLang="it-IT" sz="2400" dirty="0"/>
              <a:t>explores in promising directions but it may not find the shortest path.</a:t>
            </a:r>
          </a:p>
          <a:p>
            <a:pPr algn="just" eaLnBrk="1" hangingPunct="1">
              <a:lnSpc>
                <a:spcPts val="3000"/>
              </a:lnSpc>
            </a:pPr>
            <a:endParaRPr lang="en-GB" altLang="it-IT" sz="2400" dirty="0"/>
          </a:p>
          <a:p>
            <a:pPr algn="just" eaLnBrk="1" hangingPunct="1">
              <a:lnSpc>
                <a:spcPts val="3000"/>
              </a:lnSpc>
            </a:pPr>
            <a:r>
              <a:rPr lang="en-GB" altLang="it-IT" sz="2400" b="1" dirty="0">
                <a:solidFill>
                  <a:srgbClr val="FF0000"/>
                </a:solidFill>
              </a:rPr>
              <a:t>The A* algorithm uses both the actual distance from the start and the estimated distance to the goal</a:t>
            </a:r>
            <a:endParaRPr lang="en-GB" altLang="it-IT" sz="24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asellaDiTesto 1"/>
          <p:cNvSpPr txBox="1">
            <a:spLocks noChangeArrowheads="1"/>
          </p:cNvSpPr>
          <p:nvPr/>
        </p:nvSpPr>
        <p:spPr bwMode="auto">
          <a:xfrm>
            <a:off x="395288" y="333375"/>
            <a:ext cx="8353425" cy="161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Let</a:t>
            </a:r>
            <a:r>
              <a:rPr lang="en-GB" altLang="en-GB" sz="2000" dirty="0"/>
              <a:t>’</a:t>
            </a:r>
            <a:r>
              <a:rPr lang="en-GB" altLang="it-IT" sz="2000" dirty="0"/>
              <a:t>s look at the contour lines for Dijkstra</a:t>
            </a:r>
            <a:r>
              <a:rPr lang="en-GB" altLang="en-GB" sz="2000" dirty="0"/>
              <a:t>’</a:t>
            </a:r>
            <a:r>
              <a:rPr lang="en-GB" altLang="it-IT" sz="2000" dirty="0"/>
              <a:t>s Algorithm and Greedy Best First Search. In </a:t>
            </a:r>
            <a:r>
              <a:rPr lang="en-GB" altLang="it-IT" sz="2000" b="1" dirty="0" err="1"/>
              <a:t>Dijsktra</a:t>
            </a:r>
            <a:r>
              <a:rPr lang="en-GB" altLang="en-GB" sz="2000" b="1" dirty="0" err="1"/>
              <a:t>’</a:t>
            </a:r>
            <a:r>
              <a:rPr lang="en-GB" altLang="it-IT" sz="2000" b="1" dirty="0" err="1"/>
              <a:t>s</a:t>
            </a:r>
            <a:r>
              <a:rPr lang="en-GB" altLang="it-IT" sz="2000" b="1" dirty="0"/>
              <a:t> Algorithm</a:t>
            </a:r>
            <a:r>
              <a:rPr lang="en-GB" altLang="it-IT" sz="2000" dirty="0"/>
              <a:t>, </a:t>
            </a:r>
            <a:r>
              <a:rPr lang="en-GB" altLang="it-IT" sz="2000" dirty="0">
                <a:solidFill>
                  <a:srgbClr val="0000FF"/>
                </a:solidFill>
              </a:rPr>
              <a:t>we start at the bottom of a hole </a:t>
            </a:r>
            <a:r>
              <a:rPr lang="en-GB" altLang="it-IT" sz="2000" dirty="0" err="1">
                <a:solidFill>
                  <a:srgbClr val="0000FF"/>
                </a:solidFill>
              </a:rPr>
              <a:t>centered</a:t>
            </a:r>
            <a:r>
              <a:rPr lang="en-GB" altLang="it-IT" sz="2000" dirty="0">
                <a:solidFill>
                  <a:srgbClr val="0000FF"/>
                </a:solidFill>
              </a:rPr>
              <a:t> at the start and climb upwards to find the goal. We</a:t>
            </a:r>
            <a:r>
              <a:rPr lang="en-GB" altLang="en-GB" sz="2000" dirty="0">
                <a:solidFill>
                  <a:srgbClr val="0000FF"/>
                </a:solidFill>
              </a:rPr>
              <a:t>’</a:t>
            </a:r>
            <a:r>
              <a:rPr lang="en-GB" altLang="it-IT" sz="2000" dirty="0">
                <a:solidFill>
                  <a:srgbClr val="0000FF"/>
                </a:solidFill>
              </a:rPr>
              <a:t>re not sure where the goal is, so we have to check all directions out of the hole</a:t>
            </a:r>
            <a:r>
              <a:rPr lang="en-GB" altLang="it-IT" sz="2000" dirty="0"/>
              <a:t>.</a:t>
            </a:r>
          </a:p>
        </p:txBody>
      </p:sp>
      <p:sp>
        <p:nvSpPr>
          <p:cNvPr id="54275" name="Text Box 2"/>
          <p:cNvSpPr txBox="1">
            <a:spLocks noChangeArrowheads="1"/>
          </p:cNvSpPr>
          <p:nvPr/>
        </p:nvSpPr>
        <p:spPr bwMode="auto">
          <a:xfrm>
            <a:off x="1470025" y="6308725"/>
            <a:ext cx="26701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A* algorithm</a:t>
            </a:r>
          </a:p>
        </p:txBody>
      </p:sp>
      <p:pic>
        <p:nvPicPr>
          <p:cNvPr id="54276" name="Immagine 3" descr="Schermata 2015-12-02 alle 22.56.2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924050"/>
            <a:ext cx="3797300" cy="402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527175" y="6308725"/>
            <a:ext cx="170110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Pathfinder</a:t>
            </a:r>
            <a:endParaRPr lang="it-IT" altLang="it-IT" sz="2000" b="1" dirty="0">
              <a:latin typeface="Verdana" pitchFamily="34" charset="0"/>
            </a:endParaRPr>
          </a:p>
        </p:txBody>
      </p:sp>
      <p:pic>
        <p:nvPicPr>
          <p:cNvPr id="717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3" y="2708275"/>
            <a:ext cx="4381500" cy="309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CasellaDiTesto 3"/>
          <p:cNvSpPr txBox="1">
            <a:spLocks noChangeArrowheads="1"/>
          </p:cNvSpPr>
          <p:nvPr/>
        </p:nvSpPr>
        <p:spPr bwMode="auto">
          <a:xfrm>
            <a:off x="395288" y="333375"/>
            <a:ext cx="8137525" cy="277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it-IT" altLang="it-IT" sz="2000"/>
              <a:t>Consider the following situation: </a:t>
            </a:r>
            <a:r>
              <a:rPr lang="it-IT" altLang="it-IT" sz="2000" b="1"/>
              <a:t>a vehicle that is only able to sense in a close range </a:t>
            </a:r>
            <a:r>
              <a:rPr lang="it-IT" altLang="it-IT" sz="2000"/>
              <a:t>is initially at the bottom of the map and wants to get to the top. There is nothing in the area it scans (shown in pink) to indicate that the unit should not move up, so it continues on its way. Near the top, it detects an obstacle and changes direction. </a:t>
            </a:r>
          </a:p>
          <a:p>
            <a:pPr eaLnBrk="1" hangingPunct="1">
              <a:lnSpc>
                <a:spcPts val="3000"/>
              </a:lnSpc>
            </a:pPr>
            <a:r>
              <a:rPr lang="it-IT" altLang="it-IT" sz="2000"/>
              <a:t>It then finds its way around the </a:t>
            </a:r>
            <a:r>
              <a:rPr lang="it-IT" altLang="en-GB" sz="2000"/>
              <a:t>“</a:t>
            </a:r>
            <a:r>
              <a:rPr lang="it-IT" altLang="it-IT" sz="2000"/>
              <a:t>U</a:t>
            </a:r>
            <a:r>
              <a:rPr lang="it-IT" altLang="en-GB" sz="2000"/>
              <a:t>”</a:t>
            </a:r>
            <a:r>
              <a:rPr lang="it-IT" altLang="it-IT" sz="2000"/>
              <a:t>-shaped obstacle, following the red path.</a:t>
            </a:r>
            <a:endParaRPr lang="en-GB" altLang="it-IT" sz="2000"/>
          </a:p>
        </p:txBody>
      </p:sp>
      <p:sp>
        <p:nvSpPr>
          <p:cNvPr id="7173" name="CasellaDiTesto 5"/>
          <p:cNvSpPr txBox="1">
            <a:spLocks noChangeArrowheads="1"/>
          </p:cNvSpPr>
          <p:nvPr/>
        </p:nvSpPr>
        <p:spPr bwMode="auto">
          <a:xfrm>
            <a:off x="4427538" y="2924175"/>
            <a:ext cx="4105275" cy="277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a:t>In contrast, </a:t>
            </a:r>
            <a:r>
              <a:rPr lang="en-GB" altLang="it-IT" sz="2000" b="1"/>
              <a:t>a vehicle with the knowledge of the map and a </a:t>
            </a:r>
            <a:r>
              <a:rPr lang="en-GB" altLang="en-GB" sz="2000" b="1"/>
              <a:t>“</a:t>
            </a:r>
            <a:r>
              <a:rPr lang="en-GB" altLang="ja-JP" sz="2000" b="1"/>
              <a:t>pathfinder</a:t>
            </a:r>
            <a:r>
              <a:rPr lang="en-GB" altLang="en-GB" sz="2000" b="1"/>
              <a:t>”</a:t>
            </a:r>
            <a:r>
              <a:rPr lang="en-GB" altLang="ja-JP" sz="2000"/>
              <a:t> would have scanned a larger area (shown in light blue), but found a shorter path (blue), never sending the unit into the concave shaped obstacle.</a:t>
            </a:r>
            <a:endParaRPr lang="en-GB" altLang="it-IT" sz="2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asellaDiTesto 1"/>
          <p:cNvSpPr txBox="1">
            <a:spLocks noChangeArrowheads="1"/>
          </p:cNvSpPr>
          <p:nvPr/>
        </p:nvSpPr>
        <p:spPr bwMode="auto">
          <a:xfrm>
            <a:off x="395288" y="333375"/>
            <a:ext cx="8353425" cy="123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In </a:t>
            </a:r>
            <a:r>
              <a:rPr lang="en-GB" altLang="it-IT" sz="2000" b="1" dirty="0"/>
              <a:t>Greedy Best First Search</a:t>
            </a:r>
            <a:r>
              <a:rPr lang="en-GB" altLang="it-IT" sz="2000" dirty="0"/>
              <a:t>, we start at the bottom of a hill centred at the goal and climb up a hill to find the goal. We know where the goal is, so as long as we can move in that direction, we</a:t>
            </a:r>
            <a:r>
              <a:rPr lang="en-GB" altLang="en-GB" sz="2000" dirty="0"/>
              <a:t>’</a:t>
            </a:r>
            <a:r>
              <a:rPr lang="en-GB" altLang="it-IT" sz="2000" dirty="0"/>
              <a:t>re good.</a:t>
            </a:r>
            <a:endParaRPr lang="en-GB" altLang="it-IT" sz="2000" b="1" dirty="0"/>
          </a:p>
        </p:txBody>
      </p:sp>
      <p:sp>
        <p:nvSpPr>
          <p:cNvPr id="55299" name="Text Box 2"/>
          <p:cNvSpPr txBox="1">
            <a:spLocks noChangeArrowheads="1"/>
          </p:cNvSpPr>
          <p:nvPr/>
        </p:nvSpPr>
        <p:spPr bwMode="auto">
          <a:xfrm>
            <a:off x="1470025" y="6308725"/>
            <a:ext cx="26701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A* algorithm</a:t>
            </a:r>
          </a:p>
        </p:txBody>
      </p:sp>
      <p:pic>
        <p:nvPicPr>
          <p:cNvPr id="55300" name="Immagine 3" descr="Schermata 2015-12-02 alle 22.56.2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9700" y="1673225"/>
            <a:ext cx="3784600" cy="398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asellaDiTesto 1"/>
          <p:cNvSpPr txBox="1">
            <a:spLocks noChangeArrowheads="1"/>
          </p:cNvSpPr>
          <p:nvPr/>
        </p:nvSpPr>
        <p:spPr bwMode="auto">
          <a:xfrm>
            <a:off x="395288" y="333375"/>
            <a:ext cx="8353425" cy="1978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b="1" dirty="0"/>
              <a:t>A* combines the two</a:t>
            </a:r>
            <a:r>
              <a:rPr lang="en-GB" altLang="it-IT" sz="2000" dirty="0"/>
              <a:t>: Instead of contour lines showing distances from start or goal, in A* the contour lines show the length of the paths. </a:t>
            </a:r>
          </a:p>
          <a:p>
            <a:pPr algn="just" eaLnBrk="1" hangingPunct="1">
              <a:lnSpc>
                <a:spcPts val="3000"/>
              </a:lnSpc>
            </a:pPr>
            <a:r>
              <a:rPr lang="en-GB" altLang="it-IT" sz="2000" u="sng" dirty="0"/>
              <a:t>The inner region has the shortest paths</a:t>
            </a:r>
            <a:r>
              <a:rPr lang="en-GB" altLang="it-IT" sz="2000" dirty="0"/>
              <a:t>. </a:t>
            </a:r>
            <a:r>
              <a:rPr lang="en-GB" altLang="it-IT" sz="2000" b="1" dirty="0"/>
              <a:t>A* starts by exploring that inner region, and moves outwards only if it can</a:t>
            </a:r>
            <a:r>
              <a:rPr lang="en-GB" altLang="en-GB" sz="2000" b="1" dirty="0"/>
              <a:t>’</a:t>
            </a:r>
            <a:r>
              <a:rPr lang="en-GB" altLang="it-IT" sz="2000" b="1" dirty="0"/>
              <a:t>t find a path in there!</a:t>
            </a:r>
          </a:p>
        </p:txBody>
      </p:sp>
      <p:sp>
        <p:nvSpPr>
          <p:cNvPr id="56323" name="Text Box 2"/>
          <p:cNvSpPr txBox="1">
            <a:spLocks noChangeArrowheads="1"/>
          </p:cNvSpPr>
          <p:nvPr/>
        </p:nvSpPr>
        <p:spPr bwMode="auto">
          <a:xfrm>
            <a:off x="1470025" y="6308725"/>
            <a:ext cx="26701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A* algorithm</a:t>
            </a:r>
          </a:p>
        </p:txBody>
      </p:sp>
      <p:pic>
        <p:nvPicPr>
          <p:cNvPr id="56324" name="Immagine 3" descr="Schermata 2015-12-02 alle 22.57.5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5063" y="1989138"/>
            <a:ext cx="3819525" cy="393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asellaDiTesto 1"/>
          <p:cNvSpPr txBox="1">
            <a:spLocks noChangeArrowheads="1"/>
          </p:cNvSpPr>
          <p:nvPr/>
        </p:nvSpPr>
        <p:spPr bwMode="auto">
          <a:xfrm>
            <a:off x="395288" y="333375"/>
            <a:ext cx="835342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ts val="3000"/>
              </a:lnSpc>
            </a:pPr>
            <a:r>
              <a:rPr lang="en-GB" altLang="it-IT" sz="2000"/>
              <a:t>If we add some walls:</a:t>
            </a:r>
            <a:endParaRPr lang="en-GB" altLang="it-IT" sz="2000" b="1"/>
          </a:p>
        </p:txBody>
      </p:sp>
      <p:sp>
        <p:nvSpPr>
          <p:cNvPr id="57347" name="Text Box 2"/>
          <p:cNvSpPr txBox="1">
            <a:spLocks noChangeArrowheads="1"/>
          </p:cNvSpPr>
          <p:nvPr/>
        </p:nvSpPr>
        <p:spPr bwMode="auto">
          <a:xfrm>
            <a:off x="1470025" y="6308725"/>
            <a:ext cx="26701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A* algorithm</a:t>
            </a:r>
          </a:p>
        </p:txBody>
      </p:sp>
      <p:pic>
        <p:nvPicPr>
          <p:cNvPr id="57348" name="Immagine 3" descr="Schermata 2015-12-02 alle 22.59.1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196975"/>
            <a:ext cx="4386262" cy="441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asellaDiTesto 1"/>
          <p:cNvSpPr txBox="1">
            <a:spLocks noChangeArrowheads="1"/>
          </p:cNvSpPr>
          <p:nvPr/>
        </p:nvSpPr>
        <p:spPr bwMode="auto">
          <a:xfrm>
            <a:off x="395288" y="333375"/>
            <a:ext cx="835342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ts val="3000"/>
              </a:lnSpc>
            </a:pPr>
            <a:r>
              <a:rPr lang="en-GB" altLang="it-IT" sz="2000"/>
              <a:t>If we add some walls:</a:t>
            </a:r>
            <a:endParaRPr lang="en-GB" altLang="it-IT" sz="2000" b="1"/>
          </a:p>
        </p:txBody>
      </p:sp>
      <p:sp>
        <p:nvSpPr>
          <p:cNvPr id="58371" name="Text Box 2"/>
          <p:cNvSpPr txBox="1">
            <a:spLocks noChangeArrowheads="1"/>
          </p:cNvSpPr>
          <p:nvPr/>
        </p:nvSpPr>
        <p:spPr bwMode="auto">
          <a:xfrm>
            <a:off x="1470025" y="6308725"/>
            <a:ext cx="26701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The A* algorithm</a:t>
            </a:r>
          </a:p>
        </p:txBody>
      </p:sp>
      <p:pic>
        <p:nvPicPr>
          <p:cNvPr id="58372" name="Immagine 4" descr="Schermata 2015-12-02 alle 23.00.2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125538"/>
            <a:ext cx="4587875" cy="4535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470025" y="6308725"/>
            <a:ext cx="26701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a:latin typeface="Verdana" pitchFamily="34" charset="0"/>
              </a:rPr>
              <a:t>The A* </a:t>
            </a:r>
            <a:r>
              <a:rPr lang="it-IT" altLang="it-IT" sz="2000" b="1" dirty="0" err="1">
                <a:latin typeface="Verdana" pitchFamily="34" charset="0"/>
              </a:rPr>
              <a:t>algorithm</a:t>
            </a:r>
            <a:endParaRPr lang="it-IT" altLang="it-IT" sz="2000" b="1" dirty="0">
              <a:latin typeface="Verdana" pitchFamily="34" charset="0"/>
            </a:endParaRPr>
          </a:p>
        </p:txBody>
      </p:sp>
      <p:pic>
        <p:nvPicPr>
          <p:cNvPr id="59395" name="Immagine 2" descr="Schermata 2015-12-02 alle 23.02.1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300" y="17463"/>
            <a:ext cx="78867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323850" y="115888"/>
            <a:ext cx="8496300" cy="5862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a:t>The secret to its success is that it combines the pieces of information that Dijkstra</a:t>
            </a:r>
            <a:r>
              <a:rPr lang="en-GB" altLang="en-GB" sz="2000"/>
              <a:t>’</a:t>
            </a:r>
            <a:r>
              <a:rPr lang="en-GB" altLang="it-IT" sz="2000"/>
              <a:t>s algorithm uses (favoring vertices that are close to the starting point) and information that Greedy Best-First-Search uses (favouring vertices that are close to the goal). </a:t>
            </a:r>
          </a:p>
          <a:p>
            <a:pPr algn="just" eaLnBrk="1" hangingPunct="1">
              <a:lnSpc>
                <a:spcPts val="3000"/>
              </a:lnSpc>
            </a:pPr>
            <a:endParaRPr lang="en-GB" altLang="it-IT" sz="2400"/>
          </a:p>
          <a:p>
            <a:pPr algn="just" eaLnBrk="1" hangingPunct="1">
              <a:lnSpc>
                <a:spcPts val="3000"/>
              </a:lnSpc>
            </a:pPr>
            <a:r>
              <a:rPr lang="en-GB" altLang="it-IT" sz="2000"/>
              <a:t>In the standard terminology used when talking about A*:</a:t>
            </a:r>
          </a:p>
          <a:p>
            <a:pPr algn="just" eaLnBrk="1" hangingPunct="1">
              <a:lnSpc>
                <a:spcPts val="3000"/>
              </a:lnSpc>
              <a:buFont typeface="Arial" charset="0"/>
              <a:buChar char="•"/>
            </a:pPr>
            <a:r>
              <a:rPr lang="en-GB" altLang="it-IT" sz="2000" b="1">
                <a:solidFill>
                  <a:srgbClr val="FF0000"/>
                </a:solidFill>
              </a:rPr>
              <a:t>g(n)</a:t>
            </a:r>
            <a:r>
              <a:rPr lang="en-GB" altLang="it-IT" sz="2000"/>
              <a:t> </a:t>
            </a:r>
            <a:r>
              <a:rPr lang="en-GB" altLang="it-IT" sz="2000" u="sng"/>
              <a:t>represents the exact cost of the path from the starting point to any vertex n</a:t>
            </a:r>
            <a:r>
              <a:rPr lang="en-GB" altLang="it-IT" sz="2000"/>
              <a:t>, </a:t>
            </a:r>
          </a:p>
          <a:p>
            <a:pPr algn="just" eaLnBrk="1" hangingPunct="1">
              <a:lnSpc>
                <a:spcPts val="3000"/>
              </a:lnSpc>
              <a:buFont typeface="Arial" charset="0"/>
              <a:buChar char="•"/>
            </a:pPr>
            <a:r>
              <a:rPr lang="en-GB" altLang="it-IT" sz="2000" b="1">
                <a:solidFill>
                  <a:srgbClr val="FF0000"/>
                </a:solidFill>
              </a:rPr>
              <a:t>h(n)</a:t>
            </a:r>
            <a:r>
              <a:rPr lang="en-GB" altLang="it-IT" sz="2000"/>
              <a:t> </a:t>
            </a:r>
            <a:r>
              <a:rPr lang="en-GB" altLang="it-IT" sz="2000" u="sng"/>
              <a:t>represents the heuristic</a:t>
            </a:r>
            <a:r>
              <a:rPr lang="en-GB" altLang="it-IT" sz="2000"/>
              <a:t> (for example with Manhattan or Euclidean distance without considering obstacles) </a:t>
            </a:r>
            <a:r>
              <a:rPr lang="en-GB" altLang="it-IT" sz="2000" u="sng"/>
              <a:t>estimated cost from vertex n to the goal</a:t>
            </a:r>
            <a:r>
              <a:rPr lang="en-GB" altLang="it-IT" sz="2000"/>
              <a:t>. </a:t>
            </a:r>
          </a:p>
          <a:p>
            <a:pPr algn="just" eaLnBrk="1" hangingPunct="1">
              <a:lnSpc>
                <a:spcPts val="3000"/>
              </a:lnSpc>
            </a:pPr>
            <a:endParaRPr lang="en-GB" altLang="it-IT" sz="2000"/>
          </a:p>
          <a:p>
            <a:pPr algn="just" eaLnBrk="1" hangingPunct="1">
              <a:lnSpc>
                <a:spcPts val="3000"/>
              </a:lnSpc>
            </a:pPr>
            <a:r>
              <a:rPr lang="en-GB" altLang="it-IT" sz="2000"/>
              <a:t>A* balances the two as it moves from the starting point to the goal. Each time through the main loop, it examines the vertex n that has the lowest f(n) = g(n) + h(n).</a:t>
            </a:r>
          </a:p>
        </p:txBody>
      </p:sp>
      <p:sp>
        <p:nvSpPr>
          <p:cNvPr id="3" name="Text Box 2"/>
          <p:cNvSpPr txBox="1">
            <a:spLocks noChangeArrowheads="1"/>
          </p:cNvSpPr>
          <p:nvPr/>
        </p:nvSpPr>
        <p:spPr bwMode="auto">
          <a:xfrm>
            <a:off x="1470025" y="6308725"/>
            <a:ext cx="26701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a:latin typeface="Verdana" pitchFamily="34" charset="0"/>
              </a:rPr>
              <a:t>The A* </a:t>
            </a:r>
            <a:r>
              <a:rPr lang="it-IT" altLang="it-IT" sz="2000" b="1" dirty="0" err="1">
                <a:latin typeface="Verdana" pitchFamily="34" charset="0"/>
              </a:rPr>
              <a:t>algorithm</a:t>
            </a:r>
            <a:endParaRPr lang="it-IT" altLang="it-IT" sz="2000" b="1" dirty="0">
              <a:latin typeface="Verdana"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187450" y="6308725"/>
            <a:ext cx="67595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a:latin typeface="Verdana" pitchFamily="34" charset="0"/>
              </a:rPr>
              <a:t>Comparison between the different algorithms</a:t>
            </a:r>
          </a:p>
        </p:txBody>
      </p:sp>
      <p:pic>
        <p:nvPicPr>
          <p:cNvPr id="61443" name="Immagine 2" descr="Schermata 2015-12-02 alle 23.02.5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628800"/>
            <a:ext cx="2949575" cy="316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4" name="Immagine 3" descr="Schermata 2015-12-02 alle 23.03.0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1687537"/>
            <a:ext cx="2960687" cy="310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45" name="Immagine 4" descr="Schermata 2015-12-02 alle 23.03.2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9963" y="1771675"/>
            <a:ext cx="2927350" cy="302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643A5DD-BB6A-D14A-B4FD-388F980B8137}"/>
              </a:ext>
            </a:extLst>
          </p:cNvPr>
          <p:cNvSpPr txBox="1"/>
          <p:nvPr/>
        </p:nvSpPr>
        <p:spPr>
          <a:xfrm>
            <a:off x="2718329" y="2680622"/>
            <a:ext cx="678391" cy="1107996"/>
          </a:xfrm>
          <a:prstGeom prst="rect">
            <a:avLst/>
          </a:prstGeom>
          <a:noFill/>
        </p:spPr>
        <p:txBody>
          <a:bodyPr wrap="none" rtlCol="0">
            <a:spAutoFit/>
          </a:bodyPr>
          <a:lstStyle/>
          <a:p>
            <a:r>
              <a:rPr lang="en-GB" sz="6600" b="1" dirty="0">
                <a:solidFill>
                  <a:srgbClr val="8932B3"/>
                </a:solidFill>
              </a:rPr>
              <a:t>+</a:t>
            </a:r>
          </a:p>
        </p:txBody>
      </p:sp>
      <p:sp>
        <p:nvSpPr>
          <p:cNvPr id="7" name="TextBox 6">
            <a:extLst>
              <a:ext uri="{FF2B5EF4-FFF2-40B4-BE49-F238E27FC236}">
                <a16:creationId xmlns:a16="http://schemas.microsoft.com/office/drawing/2014/main" id="{54C6F882-1A73-0746-A0CE-4E9AD7AD89B4}"/>
              </a:ext>
            </a:extLst>
          </p:cNvPr>
          <p:cNvSpPr txBox="1"/>
          <p:nvPr/>
        </p:nvSpPr>
        <p:spPr>
          <a:xfrm>
            <a:off x="5710767" y="2659127"/>
            <a:ext cx="678391" cy="1107996"/>
          </a:xfrm>
          <a:prstGeom prst="rect">
            <a:avLst/>
          </a:prstGeom>
          <a:noFill/>
        </p:spPr>
        <p:txBody>
          <a:bodyPr wrap="none" rtlCol="0">
            <a:spAutoFit/>
          </a:bodyPr>
          <a:lstStyle/>
          <a:p>
            <a:r>
              <a:rPr lang="en-GB" sz="6600" b="1" dirty="0">
                <a:solidFill>
                  <a:srgbClr val="8932B3"/>
                </a:solidFill>
              </a:rPr>
              <a:t>=</a:t>
            </a:r>
          </a:p>
        </p:txBody>
      </p:sp>
      <p:sp>
        <p:nvSpPr>
          <p:cNvPr id="3" name="TextBox 2">
            <a:extLst>
              <a:ext uri="{FF2B5EF4-FFF2-40B4-BE49-F238E27FC236}">
                <a16:creationId xmlns:a16="http://schemas.microsoft.com/office/drawing/2014/main" id="{BF2AE6A7-ED7C-4A49-A9E6-D34556010017}"/>
              </a:ext>
            </a:extLst>
          </p:cNvPr>
          <p:cNvSpPr txBox="1"/>
          <p:nvPr/>
        </p:nvSpPr>
        <p:spPr>
          <a:xfrm>
            <a:off x="250812" y="387229"/>
            <a:ext cx="2663850" cy="1077218"/>
          </a:xfrm>
          <a:prstGeom prst="rect">
            <a:avLst/>
          </a:prstGeom>
          <a:noFill/>
        </p:spPr>
        <p:txBody>
          <a:bodyPr wrap="square" rtlCol="0">
            <a:spAutoFit/>
          </a:bodyPr>
          <a:lstStyle/>
          <a:p>
            <a:pPr algn="ctr"/>
            <a:r>
              <a:rPr lang="en-GB" sz="3200" dirty="0"/>
              <a:t>Dijkstra’s Algorithm</a:t>
            </a:r>
          </a:p>
        </p:txBody>
      </p:sp>
      <p:sp>
        <p:nvSpPr>
          <p:cNvPr id="9" name="TextBox 8">
            <a:extLst>
              <a:ext uri="{FF2B5EF4-FFF2-40B4-BE49-F238E27FC236}">
                <a16:creationId xmlns:a16="http://schemas.microsoft.com/office/drawing/2014/main" id="{9FCC37FE-9264-1F47-B2D4-D6DC0A127192}"/>
              </a:ext>
            </a:extLst>
          </p:cNvPr>
          <p:cNvSpPr txBox="1"/>
          <p:nvPr/>
        </p:nvSpPr>
        <p:spPr>
          <a:xfrm>
            <a:off x="3285362" y="387229"/>
            <a:ext cx="2294750" cy="1077218"/>
          </a:xfrm>
          <a:prstGeom prst="rect">
            <a:avLst/>
          </a:prstGeom>
          <a:noFill/>
        </p:spPr>
        <p:txBody>
          <a:bodyPr wrap="square" rtlCol="0">
            <a:spAutoFit/>
          </a:bodyPr>
          <a:lstStyle/>
          <a:p>
            <a:pPr algn="ctr"/>
            <a:r>
              <a:rPr lang="en-GB" sz="3200" dirty="0"/>
              <a:t>Greedy Best First</a:t>
            </a:r>
          </a:p>
        </p:txBody>
      </p:sp>
      <p:sp>
        <p:nvSpPr>
          <p:cNvPr id="10" name="TextBox 9">
            <a:extLst>
              <a:ext uri="{FF2B5EF4-FFF2-40B4-BE49-F238E27FC236}">
                <a16:creationId xmlns:a16="http://schemas.microsoft.com/office/drawing/2014/main" id="{C309100E-D1A2-AA42-BCCD-B02078D9F00A}"/>
              </a:ext>
            </a:extLst>
          </p:cNvPr>
          <p:cNvSpPr txBox="1"/>
          <p:nvPr/>
        </p:nvSpPr>
        <p:spPr>
          <a:xfrm>
            <a:off x="7236296" y="647919"/>
            <a:ext cx="1187450" cy="584775"/>
          </a:xfrm>
          <a:prstGeom prst="rect">
            <a:avLst/>
          </a:prstGeom>
          <a:noFill/>
        </p:spPr>
        <p:txBody>
          <a:bodyPr wrap="square" rtlCol="0">
            <a:spAutoFit/>
          </a:bodyPr>
          <a:lstStyle/>
          <a:p>
            <a:r>
              <a:rPr lang="en-GB" sz="3200" dirty="0"/>
              <a:t>A*</a:t>
            </a:r>
          </a:p>
        </p:txBody>
      </p:sp>
      <p:sp>
        <p:nvSpPr>
          <p:cNvPr id="11" name="TextBox 10">
            <a:extLst>
              <a:ext uri="{FF2B5EF4-FFF2-40B4-BE49-F238E27FC236}">
                <a16:creationId xmlns:a16="http://schemas.microsoft.com/office/drawing/2014/main" id="{6FD17B49-3652-0B44-A0F3-F64F5F634909}"/>
              </a:ext>
            </a:extLst>
          </p:cNvPr>
          <p:cNvSpPr txBox="1"/>
          <p:nvPr/>
        </p:nvSpPr>
        <p:spPr>
          <a:xfrm>
            <a:off x="2718329" y="408724"/>
            <a:ext cx="678391" cy="1107996"/>
          </a:xfrm>
          <a:prstGeom prst="rect">
            <a:avLst/>
          </a:prstGeom>
          <a:noFill/>
        </p:spPr>
        <p:txBody>
          <a:bodyPr wrap="none" rtlCol="0">
            <a:spAutoFit/>
          </a:bodyPr>
          <a:lstStyle/>
          <a:p>
            <a:r>
              <a:rPr lang="en-GB" sz="6600" b="1" dirty="0"/>
              <a:t>+</a:t>
            </a:r>
          </a:p>
        </p:txBody>
      </p:sp>
      <p:sp>
        <p:nvSpPr>
          <p:cNvPr id="12" name="TextBox 11">
            <a:extLst>
              <a:ext uri="{FF2B5EF4-FFF2-40B4-BE49-F238E27FC236}">
                <a16:creationId xmlns:a16="http://schemas.microsoft.com/office/drawing/2014/main" id="{78E7D752-E0D1-B342-A2FE-25BB2B2A83C5}"/>
              </a:ext>
            </a:extLst>
          </p:cNvPr>
          <p:cNvSpPr txBox="1"/>
          <p:nvPr/>
        </p:nvSpPr>
        <p:spPr>
          <a:xfrm>
            <a:off x="5710767" y="387229"/>
            <a:ext cx="678391" cy="1107996"/>
          </a:xfrm>
          <a:prstGeom prst="rect">
            <a:avLst/>
          </a:prstGeom>
          <a:noFill/>
        </p:spPr>
        <p:txBody>
          <a:bodyPr wrap="none" rtlCol="0">
            <a:spAutoFit/>
          </a:bodyPr>
          <a:lstStyle/>
          <a:p>
            <a:r>
              <a:rPr lang="en-GB" sz="6600" b="1" dirty="0"/>
              <a:t>=</a:t>
            </a:r>
          </a:p>
        </p:txBody>
      </p:sp>
      <p:sp>
        <p:nvSpPr>
          <p:cNvPr id="4" name="TextBox 3">
            <a:extLst>
              <a:ext uri="{FF2B5EF4-FFF2-40B4-BE49-F238E27FC236}">
                <a16:creationId xmlns:a16="http://schemas.microsoft.com/office/drawing/2014/main" id="{09CDE359-1C89-3D4A-89A0-88B0C257C605}"/>
              </a:ext>
            </a:extLst>
          </p:cNvPr>
          <p:cNvSpPr txBox="1"/>
          <p:nvPr/>
        </p:nvSpPr>
        <p:spPr>
          <a:xfrm>
            <a:off x="395536" y="4989448"/>
            <a:ext cx="8028210" cy="646331"/>
          </a:xfrm>
          <a:prstGeom prst="rect">
            <a:avLst/>
          </a:prstGeom>
          <a:noFill/>
        </p:spPr>
        <p:txBody>
          <a:bodyPr wrap="square" rtlCol="0">
            <a:spAutoFit/>
          </a:bodyPr>
          <a:lstStyle/>
          <a:p>
            <a:r>
              <a:rPr lang="en-GB" b="1" dirty="0">
                <a:solidFill>
                  <a:srgbClr val="8932B3"/>
                </a:solidFill>
              </a:rPr>
              <a:t>Note</a:t>
            </a:r>
            <a:r>
              <a:rPr lang="en-GB" dirty="0">
                <a:solidFill>
                  <a:srgbClr val="8932B3"/>
                </a:solidFill>
              </a:rPr>
              <a:t> that the sum of the costs exactly equal the A* indicator (of length of the path)</a:t>
            </a:r>
          </a:p>
        </p:txBody>
      </p:sp>
      <p:sp>
        <p:nvSpPr>
          <p:cNvPr id="14" name="TextBox 13">
            <a:extLst>
              <a:ext uri="{FF2B5EF4-FFF2-40B4-BE49-F238E27FC236}">
                <a16:creationId xmlns:a16="http://schemas.microsoft.com/office/drawing/2014/main" id="{8A63A6DB-B33E-1547-B33F-3E1AAC97CFE4}"/>
              </a:ext>
            </a:extLst>
          </p:cNvPr>
          <p:cNvSpPr txBox="1"/>
          <p:nvPr/>
        </p:nvSpPr>
        <p:spPr>
          <a:xfrm>
            <a:off x="7020273" y="3934797"/>
            <a:ext cx="1872207" cy="646331"/>
          </a:xfrm>
          <a:prstGeom prst="rect">
            <a:avLst/>
          </a:prstGeom>
          <a:solidFill>
            <a:schemeClr val="bg1"/>
          </a:solidFill>
        </p:spPr>
        <p:txBody>
          <a:bodyPr wrap="square" rtlCol="0">
            <a:spAutoFit/>
          </a:bodyPr>
          <a:lstStyle/>
          <a:p>
            <a:r>
              <a:rPr lang="en-GB" b="1" dirty="0">
                <a:solidFill>
                  <a:srgbClr val="8932B3"/>
                </a:solidFill>
              </a:rPr>
              <a:t>And the path is 25 steps long!</a:t>
            </a:r>
            <a:endParaRPr lang="en-GB" dirty="0">
              <a:solidFill>
                <a:srgbClr val="8932B3"/>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467544" y="4047586"/>
            <a:ext cx="84963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Is this path the “optimal” path? Can we say that it is the shortest?</a:t>
            </a:r>
          </a:p>
        </p:txBody>
      </p:sp>
      <p:pic>
        <p:nvPicPr>
          <p:cNvPr id="3" name="Immagine 4" descr="Schermata 2015-12-02 alle 23.03.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15888"/>
            <a:ext cx="4032448" cy="3912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1470025" y="6308725"/>
            <a:ext cx="293381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a:latin typeface="Verdana" pitchFamily="34" charset="0"/>
              </a:rPr>
              <a:t>The A* </a:t>
            </a:r>
            <a:r>
              <a:rPr lang="it-IT" altLang="it-IT" sz="2000" b="1" dirty="0" err="1">
                <a:latin typeface="Verdana" pitchFamily="34" charset="0"/>
              </a:rPr>
              <a:t>is</a:t>
            </a:r>
            <a:r>
              <a:rPr lang="it-IT" altLang="it-IT" sz="2000" b="1" dirty="0">
                <a:latin typeface="Verdana" pitchFamily="34" charset="0"/>
              </a:rPr>
              <a:t> the best?</a:t>
            </a:r>
          </a:p>
        </p:txBody>
      </p:sp>
    </p:spTree>
    <p:extLst>
      <p:ext uri="{BB962C8B-B14F-4D97-AF65-F5344CB8AC3E}">
        <p14:creationId xmlns:p14="http://schemas.microsoft.com/office/powerpoint/2010/main" val="38516942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467544" y="4047586"/>
            <a:ext cx="8496300"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In the real world, the shortest path is the blue one. </a:t>
            </a:r>
          </a:p>
          <a:p>
            <a:pPr algn="just" eaLnBrk="1" hangingPunct="1">
              <a:lnSpc>
                <a:spcPts val="3000"/>
              </a:lnSpc>
            </a:pPr>
            <a:r>
              <a:rPr lang="en-GB" altLang="it-IT" sz="2000" dirty="0"/>
              <a:t>Can we say that it is feasible for our robot?</a:t>
            </a:r>
          </a:p>
        </p:txBody>
      </p:sp>
      <p:pic>
        <p:nvPicPr>
          <p:cNvPr id="3" name="Immagine 4" descr="Schermata 2015-12-02 alle 23.03.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15888"/>
            <a:ext cx="4032448" cy="3912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Connettore 1 3"/>
          <p:cNvCxnSpPr/>
          <p:nvPr/>
        </p:nvCxnSpPr>
        <p:spPr>
          <a:xfrm flipH="1">
            <a:off x="3779912" y="620688"/>
            <a:ext cx="266429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Connettore 1 5"/>
          <p:cNvCxnSpPr/>
          <p:nvPr/>
        </p:nvCxnSpPr>
        <p:spPr>
          <a:xfrm flipH="1">
            <a:off x="2699792" y="620688"/>
            <a:ext cx="1080120" cy="2736304"/>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 Box 2"/>
          <p:cNvSpPr txBox="1">
            <a:spLocks noChangeArrowheads="1"/>
          </p:cNvSpPr>
          <p:nvPr/>
        </p:nvSpPr>
        <p:spPr bwMode="auto">
          <a:xfrm>
            <a:off x="1470025" y="6308725"/>
            <a:ext cx="293381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a:latin typeface="Verdana" pitchFamily="34" charset="0"/>
              </a:rPr>
              <a:t>The A* </a:t>
            </a:r>
            <a:r>
              <a:rPr lang="it-IT" altLang="it-IT" sz="2000" b="1" dirty="0" err="1">
                <a:latin typeface="Verdana" pitchFamily="34" charset="0"/>
              </a:rPr>
              <a:t>is</a:t>
            </a:r>
            <a:r>
              <a:rPr lang="it-IT" altLang="it-IT" sz="2000" b="1" dirty="0">
                <a:latin typeface="Verdana" pitchFamily="34" charset="0"/>
              </a:rPr>
              <a:t> the best?</a:t>
            </a:r>
          </a:p>
        </p:txBody>
      </p:sp>
    </p:spTree>
    <p:extLst>
      <p:ext uri="{BB962C8B-B14F-4D97-AF65-F5344CB8AC3E}">
        <p14:creationId xmlns:p14="http://schemas.microsoft.com/office/powerpoint/2010/main" val="35017261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467544" y="4047586"/>
            <a:ext cx="84963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Maybe the red one is better:</a:t>
            </a:r>
          </a:p>
          <a:p>
            <a:pPr marL="342900" indent="-342900" algn="just" eaLnBrk="1" hangingPunct="1">
              <a:lnSpc>
                <a:spcPts val="3000"/>
              </a:lnSpc>
              <a:buFont typeface="Arial" panose="020B0604020202020204" pitchFamily="34" charset="0"/>
              <a:buChar char="•"/>
            </a:pPr>
            <a:r>
              <a:rPr lang="en-GB" altLang="it-IT" sz="2000" dirty="0"/>
              <a:t>It is continuous in the first derivative</a:t>
            </a:r>
          </a:p>
          <a:p>
            <a:pPr marL="342900" indent="-342900" algn="just" eaLnBrk="1" hangingPunct="1">
              <a:lnSpc>
                <a:spcPts val="3000"/>
              </a:lnSpc>
              <a:buFont typeface="Arial" panose="020B0604020202020204" pitchFamily="34" charset="0"/>
              <a:buChar char="•"/>
            </a:pPr>
            <a:r>
              <a:rPr lang="en-GB" altLang="it-IT" sz="2000" dirty="0"/>
              <a:t>The wall is farther and so the path is safer</a:t>
            </a:r>
          </a:p>
          <a:p>
            <a:pPr algn="just" eaLnBrk="1" hangingPunct="1">
              <a:lnSpc>
                <a:spcPts val="3000"/>
              </a:lnSpc>
            </a:pPr>
            <a:r>
              <a:rPr lang="en-GB" altLang="it-IT" sz="2000" dirty="0"/>
              <a:t>How can we obtain it?</a:t>
            </a:r>
          </a:p>
        </p:txBody>
      </p:sp>
      <p:pic>
        <p:nvPicPr>
          <p:cNvPr id="3" name="Immagine 4" descr="Schermata 2015-12-02 alle 23.03.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15888"/>
            <a:ext cx="4032448" cy="3912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Connettore 1 3"/>
          <p:cNvCxnSpPr/>
          <p:nvPr/>
        </p:nvCxnSpPr>
        <p:spPr>
          <a:xfrm flipH="1">
            <a:off x="3779912" y="620688"/>
            <a:ext cx="266429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Connettore 1 5"/>
          <p:cNvCxnSpPr/>
          <p:nvPr/>
        </p:nvCxnSpPr>
        <p:spPr>
          <a:xfrm flipH="1">
            <a:off x="2699792" y="620688"/>
            <a:ext cx="1080120" cy="2736304"/>
          </a:xfrm>
          <a:prstGeom prst="line">
            <a:avLst/>
          </a:prstGeom>
        </p:spPr>
        <p:style>
          <a:lnRef idx="3">
            <a:schemeClr val="accent2"/>
          </a:lnRef>
          <a:fillRef idx="0">
            <a:schemeClr val="accent2"/>
          </a:fillRef>
          <a:effectRef idx="2">
            <a:schemeClr val="accent2"/>
          </a:effectRef>
          <a:fontRef idx="minor">
            <a:schemeClr val="tx1"/>
          </a:fontRef>
        </p:style>
      </p:cxnSp>
      <p:sp>
        <p:nvSpPr>
          <p:cNvPr id="2" name="Figura a mano libera 1"/>
          <p:cNvSpPr/>
          <p:nvPr/>
        </p:nvSpPr>
        <p:spPr>
          <a:xfrm>
            <a:off x="2742509" y="465518"/>
            <a:ext cx="3667816" cy="2877757"/>
          </a:xfrm>
          <a:custGeom>
            <a:avLst/>
            <a:gdLst>
              <a:gd name="connsiteX0" fmla="*/ 4509 w 3671634"/>
              <a:gd name="connsiteY0" fmla="*/ 2868203 h 2868203"/>
              <a:gd name="connsiteX1" fmla="*/ 109284 w 3671634"/>
              <a:gd name="connsiteY1" fmla="*/ 1410878 h 2868203"/>
              <a:gd name="connsiteX2" fmla="*/ 737934 w 3671634"/>
              <a:gd name="connsiteY2" fmla="*/ 248828 h 2868203"/>
              <a:gd name="connsiteX3" fmla="*/ 2995359 w 3671634"/>
              <a:gd name="connsiteY3" fmla="*/ 1178 h 2868203"/>
              <a:gd name="connsiteX4" fmla="*/ 3671634 w 3671634"/>
              <a:gd name="connsiteY4" fmla="*/ 172628 h 2868203"/>
              <a:gd name="connsiteX0" fmla="*/ 289 w 3667414"/>
              <a:gd name="connsiteY0" fmla="*/ 2868203 h 2868203"/>
              <a:gd name="connsiteX1" fmla="*/ 305089 w 3667414"/>
              <a:gd name="connsiteY1" fmla="*/ 1039403 h 2868203"/>
              <a:gd name="connsiteX2" fmla="*/ 733714 w 3667414"/>
              <a:gd name="connsiteY2" fmla="*/ 248828 h 2868203"/>
              <a:gd name="connsiteX3" fmla="*/ 2991139 w 3667414"/>
              <a:gd name="connsiteY3" fmla="*/ 1178 h 2868203"/>
              <a:gd name="connsiteX4" fmla="*/ 3667414 w 3667414"/>
              <a:gd name="connsiteY4" fmla="*/ 172628 h 2868203"/>
              <a:gd name="connsiteX0" fmla="*/ 552 w 3667677"/>
              <a:gd name="connsiteY0" fmla="*/ 2899778 h 2899778"/>
              <a:gd name="connsiteX1" fmla="*/ 305352 w 3667677"/>
              <a:gd name="connsiteY1" fmla="*/ 1070978 h 2899778"/>
              <a:gd name="connsiteX2" fmla="*/ 1315002 w 3667677"/>
              <a:gd name="connsiteY2" fmla="*/ 108953 h 2899778"/>
              <a:gd name="connsiteX3" fmla="*/ 2991402 w 3667677"/>
              <a:gd name="connsiteY3" fmla="*/ 32753 h 2899778"/>
              <a:gd name="connsiteX4" fmla="*/ 3667677 w 3667677"/>
              <a:gd name="connsiteY4" fmla="*/ 204203 h 2899778"/>
              <a:gd name="connsiteX0" fmla="*/ 552 w 3667677"/>
              <a:gd name="connsiteY0" fmla="*/ 2917013 h 2917013"/>
              <a:gd name="connsiteX1" fmla="*/ 305352 w 3667677"/>
              <a:gd name="connsiteY1" fmla="*/ 1088213 h 2917013"/>
              <a:gd name="connsiteX2" fmla="*/ 1315002 w 3667677"/>
              <a:gd name="connsiteY2" fmla="*/ 126188 h 2917013"/>
              <a:gd name="connsiteX3" fmla="*/ 3105702 w 3667677"/>
              <a:gd name="connsiteY3" fmla="*/ 21413 h 2917013"/>
              <a:gd name="connsiteX4" fmla="*/ 3667677 w 3667677"/>
              <a:gd name="connsiteY4" fmla="*/ 221438 h 2917013"/>
              <a:gd name="connsiteX0" fmla="*/ 552 w 3667677"/>
              <a:gd name="connsiteY0" fmla="*/ 2910947 h 2910947"/>
              <a:gd name="connsiteX1" fmla="*/ 305352 w 3667677"/>
              <a:gd name="connsiteY1" fmla="*/ 1082147 h 2910947"/>
              <a:gd name="connsiteX2" fmla="*/ 1315002 w 3667677"/>
              <a:gd name="connsiteY2" fmla="*/ 120122 h 2910947"/>
              <a:gd name="connsiteX3" fmla="*/ 3105702 w 3667677"/>
              <a:gd name="connsiteY3" fmla="*/ 24872 h 2910947"/>
              <a:gd name="connsiteX4" fmla="*/ 3667677 w 3667677"/>
              <a:gd name="connsiteY4" fmla="*/ 215372 h 2910947"/>
              <a:gd name="connsiteX0" fmla="*/ 552 w 3667677"/>
              <a:gd name="connsiteY0" fmla="*/ 2926747 h 2926747"/>
              <a:gd name="connsiteX1" fmla="*/ 305352 w 3667677"/>
              <a:gd name="connsiteY1" fmla="*/ 1097947 h 2926747"/>
              <a:gd name="connsiteX2" fmla="*/ 1315002 w 3667677"/>
              <a:gd name="connsiteY2" fmla="*/ 135922 h 2926747"/>
              <a:gd name="connsiteX3" fmla="*/ 3105702 w 3667677"/>
              <a:gd name="connsiteY3" fmla="*/ 40672 h 2926747"/>
              <a:gd name="connsiteX4" fmla="*/ 3667677 w 3667677"/>
              <a:gd name="connsiteY4" fmla="*/ 231172 h 2926747"/>
              <a:gd name="connsiteX0" fmla="*/ 552 w 3667677"/>
              <a:gd name="connsiteY0" fmla="*/ 2926747 h 2926747"/>
              <a:gd name="connsiteX1" fmla="*/ 305352 w 3667677"/>
              <a:gd name="connsiteY1" fmla="*/ 1097947 h 2926747"/>
              <a:gd name="connsiteX2" fmla="*/ 1315002 w 3667677"/>
              <a:gd name="connsiteY2" fmla="*/ 135922 h 2926747"/>
              <a:gd name="connsiteX3" fmla="*/ 3105702 w 3667677"/>
              <a:gd name="connsiteY3" fmla="*/ 40672 h 2926747"/>
              <a:gd name="connsiteX4" fmla="*/ 3667677 w 3667677"/>
              <a:gd name="connsiteY4" fmla="*/ 231172 h 2926747"/>
              <a:gd name="connsiteX0" fmla="*/ 552 w 3667677"/>
              <a:gd name="connsiteY0" fmla="*/ 2984989 h 2984989"/>
              <a:gd name="connsiteX1" fmla="*/ 305352 w 3667677"/>
              <a:gd name="connsiteY1" fmla="*/ 1156189 h 2984989"/>
              <a:gd name="connsiteX2" fmla="*/ 1315002 w 3667677"/>
              <a:gd name="connsiteY2" fmla="*/ 194164 h 2984989"/>
              <a:gd name="connsiteX3" fmla="*/ 2562777 w 3667677"/>
              <a:gd name="connsiteY3" fmla="*/ 22714 h 2984989"/>
              <a:gd name="connsiteX4" fmla="*/ 3667677 w 3667677"/>
              <a:gd name="connsiteY4" fmla="*/ 289414 h 2984989"/>
              <a:gd name="connsiteX0" fmla="*/ 552 w 3667677"/>
              <a:gd name="connsiteY0" fmla="*/ 3001353 h 3001353"/>
              <a:gd name="connsiteX1" fmla="*/ 305352 w 3667677"/>
              <a:gd name="connsiteY1" fmla="*/ 1172553 h 3001353"/>
              <a:gd name="connsiteX2" fmla="*/ 1315002 w 3667677"/>
              <a:gd name="connsiteY2" fmla="*/ 210528 h 3001353"/>
              <a:gd name="connsiteX3" fmla="*/ 2743752 w 3667677"/>
              <a:gd name="connsiteY3" fmla="*/ 20028 h 3001353"/>
              <a:gd name="connsiteX4" fmla="*/ 3667677 w 3667677"/>
              <a:gd name="connsiteY4" fmla="*/ 305778 h 3001353"/>
              <a:gd name="connsiteX0" fmla="*/ 552 w 3667677"/>
              <a:gd name="connsiteY0" fmla="*/ 2893173 h 2893173"/>
              <a:gd name="connsiteX1" fmla="*/ 305352 w 3667677"/>
              <a:gd name="connsiteY1" fmla="*/ 1064373 h 2893173"/>
              <a:gd name="connsiteX2" fmla="*/ 1315002 w 3667677"/>
              <a:gd name="connsiteY2" fmla="*/ 102348 h 2893173"/>
              <a:gd name="connsiteX3" fmla="*/ 2743752 w 3667677"/>
              <a:gd name="connsiteY3" fmla="*/ 64248 h 2893173"/>
              <a:gd name="connsiteX4" fmla="*/ 3667677 w 3667677"/>
              <a:gd name="connsiteY4" fmla="*/ 197598 h 2893173"/>
              <a:gd name="connsiteX0" fmla="*/ 552 w 3667677"/>
              <a:gd name="connsiteY0" fmla="*/ 2893173 h 2893173"/>
              <a:gd name="connsiteX1" fmla="*/ 305352 w 3667677"/>
              <a:gd name="connsiteY1" fmla="*/ 1064373 h 2893173"/>
              <a:gd name="connsiteX2" fmla="*/ 1315002 w 3667677"/>
              <a:gd name="connsiteY2" fmla="*/ 102348 h 2893173"/>
              <a:gd name="connsiteX3" fmla="*/ 2743752 w 3667677"/>
              <a:gd name="connsiteY3" fmla="*/ 64248 h 2893173"/>
              <a:gd name="connsiteX4" fmla="*/ 3667677 w 3667677"/>
              <a:gd name="connsiteY4" fmla="*/ 197598 h 2893173"/>
              <a:gd name="connsiteX0" fmla="*/ 552 w 3667677"/>
              <a:gd name="connsiteY0" fmla="*/ 2908802 h 2908802"/>
              <a:gd name="connsiteX1" fmla="*/ 305352 w 3667677"/>
              <a:gd name="connsiteY1" fmla="*/ 1080002 h 2908802"/>
              <a:gd name="connsiteX2" fmla="*/ 1315002 w 3667677"/>
              <a:gd name="connsiteY2" fmla="*/ 117977 h 2908802"/>
              <a:gd name="connsiteX3" fmla="*/ 2753277 w 3667677"/>
              <a:gd name="connsiteY3" fmla="*/ 51302 h 2908802"/>
              <a:gd name="connsiteX4" fmla="*/ 3667677 w 3667677"/>
              <a:gd name="connsiteY4" fmla="*/ 213227 h 2908802"/>
              <a:gd name="connsiteX0" fmla="*/ 552 w 3667677"/>
              <a:gd name="connsiteY0" fmla="*/ 2901558 h 2901558"/>
              <a:gd name="connsiteX1" fmla="*/ 305352 w 3667677"/>
              <a:gd name="connsiteY1" fmla="*/ 1072758 h 2901558"/>
              <a:gd name="connsiteX2" fmla="*/ 1315002 w 3667677"/>
              <a:gd name="connsiteY2" fmla="*/ 110733 h 2901558"/>
              <a:gd name="connsiteX3" fmla="*/ 2753277 w 3667677"/>
              <a:gd name="connsiteY3" fmla="*/ 44058 h 2901558"/>
              <a:gd name="connsiteX4" fmla="*/ 3667677 w 3667677"/>
              <a:gd name="connsiteY4" fmla="*/ 205983 h 2901558"/>
              <a:gd name="connsiteX0" fmla="*/ 432 w 3667557"/>
              <a:gd name="connsiteY0" fmla="*/ 2900505 h 2900505"/>
              <a:gd name="connsiteX1" fmla="*/ 305232 w 3667557"/>
              <a:gd name="connsiteY1" fmla="*/ 1071705 h 2900505"/>
              <a:gd name="connsiteX2" fmla="*/ 1133907 w 3667557"/>
              <a:gd name="connsiteY2" fmla="*/ 100155 h 2900505"/>
              <a:gd name="connsiteX3" fmla="*/ 2753157 w 3667557"/>
              <a:gd name="connsiteY3" fmla="*/ 43005 h 2900505"/>
              <a:gd name="connsiteX4" fmla="*/ 3667557 w 3667557"/>
              <a:gd name="connsiteY4" fmla="*/ 204930 h 2900505"/>
              <a:gd name="connsiteX0" fmla="*/ 432 w 3667557"/>
              <a:gd name="connsiteY0" fmla="*/ 2885482 h 2885482"/>
              <a:gd name="connsiteX1" fmla="*/ 305232 w 3667557"/>
              <a:gd name="connsiteY1" fmla="*/ 1056682 h 2885482"/>
              <a:gd name="connsiteX2" fmla="*/ 1133907 w 3667557"/>
              <a:gd name="connsiteY2" fmla="*/ 85132 h 2885482"/>
              <a:gd name="connsiteX3" fmla="*/ 2753157 w 3667557"/>
              <a:gd name="connsiteY3" fmla="*/ 27982 h 2885482"/>
              <a:gd name="connsiteX4" fmla="*/ 3667557 w 3667557"/>
              <a:gd name="connsiteY4" fmla="*/ 189907 h 2885482"/>
              <a:gd name="connsiteX0" fmla="*/ 275 w 3667400"/>
              <a:gd name="connsiteY0" fmla="*/ 2883114 h 2883114"/>
              <a:gd name="connsiteX1" fmla="*/ 381275 w 3667400"/>
              <a:gd name="connsiteY1" fmla="*/ 787614 h 2883114"/>
              <a:gd name="connsiteX2" fmla="*/ 1133750 w 3667400"/>
              <a:gd name="connsiteY2" fmla="*/ 82764 h 2883114"/>
              <a:gd name="connsiteX3" fmla="*/ 2753000 w 3667400"/>
              <a:gd name="connsiteY3" fmla="*/ 25614 h 2883114"/>
              <a:gd name="connsiteX4" fmla="*/ 3667400 w 3667400"/>
              <a:gd name="connsiteY4" fmla="*/ 187539 h 2883114"/>
              <a:gd name="connsiteX0" fmla="*/ 275 w 3667400"/>
              <a:gd name="connsiteY0" fmla="*/ 2883114 h 2883114"/>
              <a:gd name="connsiteX1" fmla="*/ 381275 w 3667400"/>
              <a:gd name="connsiteY1" fmla="*/ 787614 h 2883114"/>
              <a:gd name="connsiteX2" fmla="*/ 1133750 w 3667400"/>
              <a:gd name="connsiteY2" fmla="*/ 82764 h 2883114"/>
              <a:gd name="connsiteX3" fmla="*/ 2753000 w 3667400"/>
              <a:gd name="connsiteY3" fmla="*/ 25614 h 2883114"/>
              <a:gd name="connsiteX4" fmla="*/ 3667400 w 3667400"/>
              <a:gd name="connsiteY4" fmla="*/ 187539 h 2883114"/>
              <a:gd name="connsiteX0" fmla="*/ 275 w 3667400"/>
              <a:gd name="connsiteY0" fmla="*/ 2883114 h 2883114"/>
              <a:gd name="connsiteX1" fmla="*/ 381275 w 3667400"/>
              <a:gd name="connsiteY1" fmla="*/ 787614 h 2883114"/>
              <a:gd name="connsiteX2" fmla="*/ 1133750 w 3667400"/>
              <a:gd name="connsiteY2" fmla="*/ 82764 h 2883114"/>
              <a:gd name="connsiteX3" fmla="*/ 2753000 w 3667400"/>
              <a:gd name="connsiteY3" fmla="*/ 25614 h 2883114"/>
              <a:gd name="connsiteX4" fmla="*/ 3667400 w 3667400"/>
              <a:gd name="connsiteY4" fmla="*/ 187539 h 2883114"/>
              <a:gd name="connsiteX0" fmla="*/ 246 w 3667371"/>
              <a:gd name="connsiteY0" fmla="*/ 2865967 h 2865967"/>
              <a:gd name="connsiteX1" fmla="*/ 381246 w 3667371"/>
              <a:gd name="connsiteY1" fmla="*/ 770467 h 2865967"/>
              <a:gd name="connsiteX2" fmla="*/ 981321 w 3667371"/>
              <a:gd name="connsiteY2" fmla="*/ 103717 h 2865967"/>
              <a:gd name="connsiteX3" fmla="*/ 2752971 w 3667371"/>
              <a:gd name="connsiteY3" fmla="*/ 8467 h 2865967"/>
              <a:gd name="connsiteX4" fmla="*/ 3667371 w 3667371"/>
              <a:gd name="connsiteY4" fmla="*/ 170392 h 2865967"/>
              <a:gd name="connsiteX0" fmla="*/ 691 w 3667816"/>
              <a:gd name="connsiteY0" fmla="*/ 2877757 h 2877757"/>
              <a:gd name="connsiteX1" fmla="*/ 229291 w 3667816"/>
              <a:gd name="connsiteY1" fmla="*/ 1029907 h 2877757"/>
              <a:gd name="connsiteX2" fmla="*/ 981766 w 3667816"/>
              <a:gd name="connsiteY2" fmla="*/ 115507 h 2877757"/>
              <a:gd name="connsiteX3" fmla="*/ 2753416 w 3667816"/>
              <a:gd name="connsiteY3" fmla="*/ 20257 h 2877757"/>
              <a:gd name="connsiteX4" fmla="*/ 3667816 w 3667816"/>
              <a:gd name="connsiteY4" fmla="*/ 182182 h 2877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7816" h="2877757">
                <a:moveTo>
                  <a:pt x="691" y="2877757"/>
                </a:moveTo>
                <a:cubicBezTo>
                  <a:pt x="-8041" y="2367375"/>
                  <a:pt x="65779" y="1490282"/>
                  <a:pt x="229291" y="1029907"/>
                </a:cubicBezTo>
                <a:cubicBezTo>
                  <a:pt x="392804" y="569532"/>
                  <a:pt x="561079" y="283782"/>
                  <a:pt x="981766" y="115507"/>
                </a:cubicBezTo>
                <a:cubicBezTo>
                  <a:pt x="1402454" y="-52768"/>
                  <a:pt x="2305741" y="9145"/>
                  <a:pt x="2753416" y="20257"/>
                </a:cubicBezTo>
                <a:cubicBezTo>
                  <a:pt x="3201091" y="31369"/>
                  <a:pt x="3450328" y="118682"/>
                  <a:pt x="3667816" y="182182"/>
                </a:cubicBezTo>
              </a:path>
            </a:pathLst>
          </a:custGeom>
          <a:ln>
            <a:solidFill>
              <a:srgbClr val="FF33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it-IT"/>
          </a:p>
        </p:txBody>
      </p:sp>
      <p:sp>
        <p:nvSpPr>
          <p:cNvPr id="7" name="Text Box 2"/>
          <p:cNvSpPr txBox="1">
            <a:spLocks noChangeArrowheads="1"/>
          </p:cNvSpPr>
          <p:nvPr/>
        </p:nvSpPr>
        <p:spPr bwMode="auto">
          <a:xfrm>
            <a:off x="1470025" y="6308725"/>
            <a:ext cx="293381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a:latin typeface="Verdana" pitchFamily="34" charset="0"/>
              </a:rPr>
              <a:t>The A* is the best?</a:t>
            </a:r>
          </a:p>
        </p:txBody>
      </p:sp>
    </p:spTree>
    <p:extLst>
      <p:ext uri="{BB962C8B-B14F-4D97-AF65-F5344CB8AC3E}">
        <p14:creationId xmlns:p14="http://schemas.microsoft.com/office/powerpoint/2010/main" val="342044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1"/>
          <p:cNvSpPr txBox="1">
            <a:spLocks noChangeArrowheads="1"/>
          </p:cNvSpPr>
          <p:nvPr/>
        </p:nvSpPr>
        <p:spPr bwMode="auto">
          <a:xfrm>
            <a:off x="468313" y="273050"/>
            <a:ext cx="8207375" cy="200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solidFill>
                  <a:srgbClr val="FF0000"/>
                </a:solidFill>
              </a:rPr>
              <a:t>The pathfinding algorithms from computer science textbooks work on </a:t>
            </a:r>
            <a:r>
              <a:rPr lang="en-GB" altLang="it-IT" sz="2000" b="1" dirty="0">
                <a:solidFill>
                  <a:srgbClr val="FF0000"/>
                </a:solidFill>
              </a:rPr>
              <a:t>graphs</a:t>
            </a:r>
            <a:r>
              <a:rPr lang="en-GB" altLang="it-IT" sz="2000" dirty="0">
                <a:solidFill>
                  <a:srgbClr val="FF0000"/>
                </a:solidFill>
              </a:rPr>
              <a:t> in the mathematical sense: a set of vertices with edges connecting them</a:t>
            </a:r>
            <a:r>
              <a:rPr lang="en-GB" altLang="it-IT" sz="2000" dirty="0"/>
              <a:t>. A tiled game map can be considered a graph with each tile being a vertex and edges drawn between tiles that are adjacent to each other:</a:t>
            </a:r>
          </a:p>
        </p:txBody>
      </p:sp>
      <p:pic>
        <p:nvPicPr>
          <p:cNvPr id="9219" name="Immagine 2" descr="Schermata 2015-12-02 alle 10.08.2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2420938"/>
            <a:ext cx="3276600"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220" name="CasellaDiTesto 3"/>
          <p:cNvSpPr txBox="1">
            <a:spLocks noChangeArrowheads="1"/>
          </p:cNvSpPr>
          <p:nvPr/>
        </p:nvSpPr>
        <p:spPr bwMode="auto">
          <a:xfrm>
            <a:off x="4572000" y="2420938"/>
            <a:ext cx="3743325" cy="1593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From the graphs represented in this way we can construct </a:t>
            </a:r>
          </a:p>
          <a:p>
            <a:pPr algn="just" eaLnBrk="1" hangingPunct="1">
              <a:lnSpc>
                <a:spcPts val="3000"/>
              </a:lnSpc>
            </a:pPr>
            <a:r>
              <a:rPr lang="en-GB" altLang="it-IT" sz="2000" b="1" dirty="0">
                <a:solidFill>
                  <a:srgbClr val="FF3300"/>
                </a:solidFill>
              </a:rPr>
              <a:t>two-dimensional grids </a:t>
            </a:r>
            <a:r>
              <a:rPr lang="en-GB" altLang="it-IT" sz="2000" dirty="0"/>
              <a:t>(</a:t>
            </a:r>
            <a:r>
              <a:rPr lang="en-GB" altLang="it-IT" sz="2000" b="1" dirty="0"/>
              <a:t>maps represented as images</a:t>
            </a:r>
            <a:r>
              <a:rPr lang="en-GB" altLang="it-IT" sz="2000" dirty="0"/>
              <a:t>!)</a:t>
            </a:r>
          </a:p>
        </p:txBody>
      </p:sp>
      <p:sp>
        <p:nvSpPr>
          <p:cNvPr id="5" name="CasellaDiTesto 3"/>
          <p:cNvSpPr txBox="1">
            <a:spLocks noChangeArrowheads="1"/>
          </p:cNvSpPr>
          <p:nvPr/>
        </p:nvSpPr>
        <p:spPr bwMode="auto">
          <a:xfrm>
            <a:off x="1259632" y="2600908"/>
            <a:ext cx="53220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Pixel 1,1</a:t>
            </a:r>
          </a:p>
        </p:txBody>
      </p:sp>
      <p:sp>
        <p:nvSpPr>
          <p:cNvPr id="6" name="CasellaDiTesto 3"/>
          <p:cNvSpPr txBox="1">
            <a:spLocks noChangeArrowheads="1"/>
          </p:cNvSpPr>
          <p:nvPr/>
        </p:nvSpPr>
        <p:spPr bwMode="auto">
          <a:xfrm>
            <a:off x="1907704" y="2600908"/>
            <a:ext cx="53220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Pixel 1,2</a:t>
            </a:r>
          </a:p>
        </p:txBody>
      </p:sp>
      <p:sp>
        <p:nvSpPr>
          <p:cNvPr id="7" name="CasellaDiTesto 3"/>
          <p:cNvSpPr txBox="1">
            <a:spLocks noChangeArrowheads="1"/>
          </p:cNvSpPr>
          <p:nvPr/>
        </p:nvSpPr>
        <p:spPr bwMode="auto">
          <a:xfrm>
            <a:off x="2523133" y="2600908"/>
            <a:ext cx="53220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Pixel 1,3</a:t>
            </a:r>
          </a:p>
        </p:txBody>
      </p:sp>
      <p:sp>
        <p:nvSpPr>
          <p:cNvPr id="10" name="CasellaDiTesto 3"/>
          <p:cNvSpPr txBox="1">
            <a:spLocks noChangeArrowheads="1"/>
          </p:cNvSpPr>
          <p:nvPr/>
        </p:nvSpPr>
        <p:spPr bwMode="auto">
          <a:xfrm>
            <a:off x="1259632" y="3229526"/>
            <a:ext cx="53220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Pixel 2,1</a:t>
            </a:r>
          </a:p>
        </p:txBody>
      </p:sp>
      <p:sp>
        <p:nvSpPr>
          <p:cNvPr id="11" name="CasellaDiTesto 3"/>
          <p:cNvSpPr txBox="1">
            <a:spLocks noChangeArrowheads="1"/>
          </p:cNvSpPr>
          <p:nvPr/>
        </p:nvSpPr>
        <p:spPr bwMode="auto">
          <a:xfrm>
            <a:off x="1907704" y="3229526"/>
            <a:ext cx="53220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Pixel 2,2</a:t>
            </a:r>
          </a:p>
        </p:txBody>
      </p:sp>
      <p:sp>
        <p:nvSpPr>
          <p:cNvPr id="12" name="CasellaDiTesto 3"/>
          <p:cNvSpPr txBox="1">
            <a:spLocks noChangeArrowheads="1"/>
          </p:cNvSpPr>
          <p:nvPr/>
        </p:nvSpPr>
        <p:spPr bwMode="auto">
          <a:xfrm>
            <a:off x="2523133" y="3229526"/>
            <a:ext cx="532209"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altLang="it-IT" sz="1050" dirty="0"/>
              <a:t>Pixel 2,3</a:t>
            </a:r>
          </a:p>
        </p:txBody>
      </p:sp>
      <p:sp>
        <p:nvSpPr>
          <p:cNvPr id="13" name="Text Box 2"/>
          <p:cNvSpPr txBox="1">
            <a:spLocks noChangeArrowheads="1"/>
          </p:cNvSpPr>
          <p:nvPr/>
        </p:nvSpPr>
        <p:spPr bwMode="auto">
          <a:xfrm>
            <a:off x="1527175" y="6308725"/>
            <a:ext cx="788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Grid</a:t>
            </a:r>
            <a:endParaRPr lang="it-IT" altLang="it-IT" sz="2000" b="1" dirty="0">
              <a:latin typeface="Verdana"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323850" y="188640"/>
            <a:ext cx="849630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As an alternative we can use the Elastic band algorithm.</a:t>
            </a:r>
          </a:p>
          <a:p>
            <a:pPr algn="just" eaLnBrk="1" hangingPunct="1">
              <a:lnSpc>
                <a:spcPts val="3000"/>
              </a:lnSpc>
            </a:pPr>
            <a:r>
              <a:rPr lang="en-GB" altLang="it-IT" sz="2000" dirty="0"/>
              <a:t>It is based on a model that modify the traditional context: the algorithm see the path as a physical system made by a series mass connected by some springs.</a:t>
            </a:r>
          </a:p>
        </p:txBody>
      </p:sp>
      <p:sp>
        <p:nvSpPr>
          <p:cNvPr id="7" name="Text Box 2"/>
          <p:cNvSpPr txBox="1">
            <a:spLocks noChangeArrowheads="1"/>
          </p:cNvSpPr>
          <p:nvPr/>
        </p:nvSpPr>
        <p:spPr bwMode="auto">
          <a:xfrm>
            <a:off x="1470025" y="6308725"/>
            <a:ext cx="19287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Elastic</a:t>
            </a:r>
            <a:r>
              <a:rPr lang="it-IT" altLang="it-IT" sz="2000" b="1" dirty="0">
                <a:latin typeface="Verdana" pitchFamily="34" charset="0"/>
              </a:rPr>
              <a:t> band</a:t>
            </a:r>
          </a:p>
        </p:txBody>
      </p:sp>
      <p:grpSp>
        <p:nvGrpSpPr>
          <p:cNvPr id="6" name="Group 5">
            <a:extLst>
              <a:ext uri="{FF2B5EF4-FFF2-40B4-BE49-F238E27FC236}">
                <a16:creationId xmlns:a16="http://schemas.microsoft.com/office/drawing/2014/main" id="{D17FD594-4764-C54E-93E4-D14879E9B929}"/>
              </a:ext>
            </a:extLst>
          </p:cNvPr>
          <p:cNvGrpSpPr/>
          <p:nvPr/>
        </p:nvGrpSpPr>
        <p:grpSpPr>
          <a:xfrm>
            <a:off x="1691680" y="2132856"/>
            <a:ext cx="5961311" cy="3888432"/>
            <a:chOff x="1763688" y="2132856"/>
            <a:chExt cx="5961311" cy="3888432"/>
          </a:xfrm>
        </p:grpSpPr>
        <p:pic>
          <p:nvPicPr>
            <p:cNvPr id="8" name="Picture 2" descr="save image">
              <a:extLst>
                <a:ext uri="{FF2B5EF4-FFF2-40B4-BE49-F238E27FC236}">
                  <a16:creationId xmlns:a16="http://schemas.microsoft.com/office/drawing/2014/main" id="{7A3916FB-3986-3944-8DC6-C536DE25D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132856"/>
              <a:ext cx="5961311"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2F5FFFBB-037F-0C44-A28F-46D01BCB8DA1}"/>
                </a:ext>
              </a:extLst>
            </p:cNvPr>
            <p:cNvSpPr/>
            <p:nvPr/>
          </p:nvSpPr>
          <p:spPr>
            <a:xfrm>
              <a:off x="4744342" y="5301207"/>
              <a:ext cx="1771873" cy="633449"/>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E0F1D77-2FE8-BF48-AEA5-34170512DE3E}"/>
                </a:ext>
              </a:extLst>
            </p:cNvPr>
            <p:cNvSpPr/>
            <p:nvPr/>
          </p:nvSpPr>
          <p:spPr>
            <a:xfrm>
              <a:off x="5760215" y="5229200"/>
              <a:ext cx="864096" cy="792088"/>
            </a:xfrm>
            <a:prstGeom prst="rect">
              <a:avLst/>
            </a:prstGeom>
            <a:noFill/>
            <a:ln w="19050">
              <a:solidFill>
                <a:srgbClr val="D5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Obstacle</a:t>
              </a:r>
            </a:p>
          </p:txBody>
        </p:sp>
      </p:grpSp>
      <p:sp>
        <p:nvSpPr>
          <p:cNvPr id="11" name="TextBox 10">
            <a:extLst>
              <a:ext uri="{FF2B5EF4-FFF2-40B4-BE49-F238E27FC236}">
                <a16:creationId xmlns:a16="http://schemas.microsoft.com/office/drawing/2014/main" id="{417CBF40-831A-944C-8D8D-3FD91EFBDB93}"/>
              </a:ext>
            </a:extLst>
          </p:cNvPr>
          <p:cNvSpPr txBox="1"/>
          <p:nvPr/>
        </p:nvSpPr>
        <p:spPr>
          <a:xfrm>
            <a:off x="1470025" y="2348880"/>
            <a:ext cx="1080120" cy="461665"/>
          </a:xfrm>
          <a:prstGeom prst="rect">
            <a:avLst/>
          </a:prstGeom>
          <a:noFill/>
        </p:spPr>
        <p:txBody>
          <a:bodyPr wrap="square" rtlCol="0">
            <a:spAutoFit/>
          </a:bodyPr>
          <a:lstStyle/>
          <a:p>
            <a:r>
              <a:rPr lang="en-GB" sz="2400" b="1" dirty="0"/>
              <a:t>Start</a:t>
            </a:r>
          </a:p>
        </p:txBody>
      </p:sp>
      <p:sp>
        <p:nvSpPr>
          <p:cNvPr id="12" name="TextBox 11">
            <a:extLst>
              <a:ext uri="{FF2B5EF4-FFF2-40B4-BE49-F238E27FC236}">
                <a16:creationId xmlns:a16="http://schemas.microsoft.com/office/drawing/2014/main" id="{0BBF7A10-615D-6A43-8DBF-B2601D81265D}"/>
              </a:ext>
            </a:extLst>
          </p:cNvPr>
          <p:cNvSpPr txBox="1"/>
          <p:nvPr/>
        </p:nvSpPr>
        <p:spPr>
          <a:xfrm>
            <a:off x="7588744" y="5208086"/>
            <a:ext cx="1080120" cy="461665"/>
          </a:xfrm>
          <a:prstGeom prst="rect">
            <a:avLst/>
          </a:prstGeom>
          <a:noFill/>
        </p:spPr>
        <p:txBody>
          <a:bodyPr wrap="square" rtlCol="0">
            <a:spAutoFit/>
          </a:bodyPr>
          <a:lstStyle/>
          <a:p>
            <a:r>
              <a:rPr lang="en-GB" sz="2400" b="1" dirty="0"/>
              <a:t>Goal</a:t>
            </a:r>
          </a:p>
        </p:txBody>
      </p:sp>
    </p:spTree>
    <p:extLst>
      <p:ext uri="{BB962C8B-B14F-4D97-AF65-F5344CB8AC3E}">
        <p14:creationId xmlns:p14="http://schemas.microsoft.com/office/powerpoint/2010/main" val="200238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323850" y="188640"/>
            <a:ext cx="8496300" cy="1978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On every mass are acting 3 types of force:</a:t>
            </a:r>
          </a:p>
          <a:p>
            <a:pPr marL="457200" indent="-457200" algn="just" eaLnBrk="1" hangingPunct="1">
              <a:lnSpc>
                <a:spcPts val="3000"/>
              </a:lnSpc>
              <a:buFont typeface="+mj-lt"/>
              <a:buAutoNum type="arabicPeriod"/>
            </a:pPr>
            <a:r>
              <a:rPr lang="en-GB" altLang="it-IT" sz="2000" dirty="0"/>
              <a:t>Internal – Internal to the path, it is the the resulting elastic force given by the two adjacent virtual masses;</a:t>
            </a:r>
          </a:p>
          <a:p>
            <a:pPr marL="457200" indent="-457200" algn="just" eaLnBrk="1" hangingPunct="1">
              <a:lnSpc>
                <a:spcPts val="3000"/>
              </a:lnSpc>
              <a:buFont typeface="+mj-lt"/>
              <a:buAutoNum type="arabicPeriod"/>
            </a:pPr>
            <a:r>
              <a:rPr lang="en-GB" altLang="it-IT" sz="2000" dirty="0"/>
              <a:t>External – The one applied by the obstacle, a potential field like force;</a:t>
            </a:r>
          </a:p>
          <a:p>
            <a:pPr marL="457200" indent="-457200" algn="just" eaLnBrk="1" hangingPunct="1">
              <a:lnSpc>
                <a:spcPts val="3000"/>
              </a:lnSpc>
              <a:buFont typeface="+mj-lt"/>
              <a:buAutoNum type="arabicPeriod"/>
            </a:pPr>
            <a:r>
              <a:rPr lang="en-GB" altLang="it-IT" sz="2000" dirty="0"/>
              <a:t>Constraint – A force to maintain the mass equidistant</a:t>
            </a:r>
          </a:p>
        </p:txBody>
      </p:sp>
      <p:sp>
        <p:nvSpPr>
          <p:cNvPr id="7" name="Text Box 2"/>
          <p:cNvSpPr txBox="1">
            <a:spLocks noChangeArrowheads="1"/>
          </p:cNvSpPr>
          <p:nvPr/>
        </p:nvSpPr>
        <p:spPr bwMode="auto">
          <a:xfrm>
            <a:off x="1470025" y="6308725"/>
            <a:ext cx="19287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Elastic</a:t>
            </a:r>
            <a:r>
              <a:rPr lang="it-IT" altLang="it-IT" sz="2000" b="1" dirty="0">
                <a:latin typeface="Verdana" pitchFamily="34" charset="0"/>
              </a:rPr>
              <a:t> band</a:t>
            </a:r>
          </a:p>
        </p:txBody>
      </p:sp>
      <p:grpSp>
        <p:nvGrpSpPr>
          <p:cNvPr id="3" name="Group 2">
            <a:extLst>
              <a:ext uri="{FF2B5EF4-FFF2-40B4-BE49-F238E27FC236}">
                <a16:creationId xmlns:a16="http://schemas.microsoft.com/office/drawing/2014/main" id="{59D1764D-A04F-9044-8278-A50C2B199480}"/>
              </a:ext>
            </a:extLst>
          </p:cNvPr>
          <p:cNvGrpSpPr/>
          <p:nvPr/>
        </p:nvGrpSpPr>
        <p:grpSpPr>
          <a:xfrm>
            <a:off x="1547664" y="2132856"/>
            <a:ext cx="5961311" cy="3888432"/>
            <a:chOff x="1763688" y="2132856"/>
            <a:chExt cx="5961311" cy="3888432"/>
          </a:xfrm>
        </p:grpSpPr>
        <p:pic>
          <p:nvPicPr>
            <p:cNvPr id="74754" name="Picture 2" descr="sav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132856"/>
              <a:ext cx="5961311" cy="381642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a:extLst>
                <a:ext uri="{FF2B5EF4-FFF2-40B4-BE49-F238E27FC236}">
                  <a16:creationId xmlns:a16="http://schemas.microsoft.com/office/drawing/2014/main" id="{FB66AE39-53C9-3141-87CF-0D69DD3401ED}"/>
                </a:ext>
              </a:extLst>
            </p:cNvPr>
            <p:cNvSpPr/>
            <p:nvPr/>
          </p:nvSpPr>
          <p:spPr>
            <a:xfrm>
              <a:off x="4744342" y="5301207"/>
              <a:ext cx="1771873" cy="633449"/>
            </a:xfrm>
            <a:prstGeom prst="rect">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ABB16FC4-886F-B847-86D4-80DB90331F96}"/>
                </a:ext>
              </a:extLst>
            </p:cNvPr>
            <p:cNvSpPr/>
            <p:nvPr/>
          </p:nvSpPr>
          <p:spPr>
            <a:xfrm>
              <a:off x="5760215" y="5229200"/>
              <a:ext cx="864096" cy="792088"/>
            </a:xfrm>
            <a:prstGeom prst="rect">
              <a:avLst/>
            </a:prstGeom>
            <a:noFill/>
            <a:ln w="19050">
              <a:solidFill>
                <a:srgbClr val="D5D9D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Obstacle</a:t>
              </a:r>
            </a:p>
          </p:txBody>
        </p:sp>
      </p:grpSp>
      <p:sp>
        <p:nvSpPr>
          <p:cNvPr id="9" name="TextBox 8">
            <a:extLst>
              <a:ext uri="{FF2B5EF4-FFF2-40B4-BE49-F238E27FC236}">
                <a16:creationId xmlns:a16="http://schemas.microsoft.com/office/drawing/2014/main" id="{8ED6BD15-F6C1-A440-88FA-07704D1D7762}"/>
              </a:ext>
            </a:extLst>
          </p:cNvPr>
          <p:cNvSpPr txBox="1"/>
          <p:nvPr/>
        </p:nvSpPr>
        <p:spPr>
          <a:xfrm>
            <a:off x="1331640" y="2348880"/>
            <a:ext cx="1080120" cy="461665"/>
          </a:xfrm>
          <a:prstGeom prst="rect">
            <a:avLst/>
          </a:prstGeom>
          <a:noFill/>
        </p:spPr>
        <p:txBody>
          <a:bodyPr wrap="square" rtlCol="0">
            <a:spAutoFit/>
          </a:bodyPr>
          <a:lstStyle/>
          <a:p>
            <a:r>
              <a:rPr lang="en-GB" sz="2400" b="1" dirty="0"/>
              <a:t>Start</a:t>
            </a:r>
          </a:p>
        </p:txBody>
      </p:sp>
      <p:sp>
        <p:nvSpPr>
          <p:cNvPr id="10" name="TextBox 9">
            <a:extLst>
              <a:ext uri="{FF2B5EF4-FFF2-40B4-BE49-F238E27FC236}">
                <a16:creationId xmlns:a16="http://schemas.microsoft.com/office/drawing/2014/main" id="{885BD620-4A90-9D49-A0D2-A24A56A09DFC}"/>
              </a:ext>
            </a:extLst>
          </p:cNvPr>
          <p:cNvSpPr txBox="1"/>
          <p:nvPr/>
        </p:nvSpPr>
        <p:spPr>
          <a:xfrm>
            <a:off x="7450359" y="5208086"/>
            <a:ext cx="1080120" cy="461665"/>
          </a:xfrm>
          <a:prstGeom prst="rect">
            <a:avLst/>
          </a:prstGeom>
          <a:noFill/>
        </p:spPr>
        <p:txBody>
          <a:bodyPr wrap="square" rtlCol="0">
            <a:spAutoFit/>
          </a:bodyPr>
          <a:lstStyle/>
          <a:p>
            <a:r>
              <a:rPr lang="en-GB" sz="2400" b="1" dirty="0"/>
              <a:t>Goal</a:t>
            </a:r>
          </a:p>
        </p:txBody>
      </p:sp>
    </p:spTree>
    <p:extLst>
      <p:ext uri="{BB962C8B-B14F-4D97-AF65-F5344CB8AC3E}">
        <p14:creationId xmlns:p14="http://schemas.microsoft.com/office/powerpoint/2010/main" val="11393463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323850" y="469433"/>
            <a:ext cx="8496300" cy="43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The </a:t>
            </a:r>
            <a:r>
              <a:rPr lang="en-GB" altLang="it-IT" sz="2000" b="1" dirty="0"/>
              <a:t>internal force </a:t>
            </a:r>
            <a:r>
              <a:rPr lang="en-GB" altLang="it-IT" sz="2000" dirty="0"/>
              <a:t>is the resulting component of the spring forces:</a:t>
            </a:r>
          </a:p>
        </p:txBody>
      </p:sp>
      <p:sp>
        <p:nvSpPr>
          <p:cNvPr id="7" name="Text Box 2"/>
          <p:cNvSpPr txBox="1">
            <a:spLocks noChangeArrowheads="1"/>
          </p:cNvSpPr>
          <p:nvPr/>
        </p:nvSpPr>
        <p:spPr bwMode="auto">
          <a:xfrm>
            <a:off x="1470025" y="6308725"/>
            <a:ext cx="428995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Elastic</a:t>
            </a:r>
            <a:r>
              <a:rPr lang="it-IT" altLang="it-IT" sz="2000" b="1" dirty="0">
                <a:latin typeface="Verdana" pitchFamily="34" charset="0"/>
              </a:rPr>
              <a:t> band – </a:t>
            </a:r>
            <a:r>
              <a:rPr lang="it-IT" altLang="it-IT" sz="2000" b="1" dirty="0" err="1">
                <a:latin typeface="Verdana" pitchFamily="34" charset="0"/>
              </a:rPr>
              <a:t>Internal</a:t>
            </a:r>
            <a:r>
              <a:rPr lang="it-IT" altLang="it-IT" sz="2000" b="1" dirty="0">
                <a:latin typeface="Verdana" pitchFamily="34" charset="0"/>
              </a:rPr>
              <a:t> force</a:t>
            </a:r>
          </a:p>
        </p:txBody>
      </p:sp>
      <p:pic>
        <p:nvPicPr>
          <p:cNvPr id="3" name="Picture 2">
            <a:extLst>
              <a:ext uri="{FF2B5EF4-FFF2-40B4-BE49-F238E27FC236}">
                <a16:creationId xmlns:a16="http://schemas.microsoft.com/office/drawing/2014/main" id="{B1C4F30D-6FC5-8946-9B2C-71A400799961}"/>
              </a:ext>
            </a:extLst>
          </p:cNvPr>
          <p:cNvPicPr>
            <a:picLocks noChangeAspect="1"/>
          </p:cNvPicPr>
          <p:nvPr/>
        </p:nvPicPr>
        <p:blipFill>
          <a:blip r:embed="rId3"/>
          <a:stretch>
            <a:fillRect/>
          </a:stretch>
        </p:blipFill>
        <p:spPr>
          <a:xfrm>
            <a:off x="1470025" y="1916832"/>
            <a:ext cx="5753100" cy="2692400"/>
          </a:xfrm>
          <a:prstGeom prst="rect">
            <a:avLst/>
          </a:prstGeom>
        </p:spPr>
      </p:pic>
    </p:spTree>
    <p:extLst>
      <p:ext uri="{BB962C8B-B14F-4D97-AF65-F5344CB8AC3E}">
        <p14:creationId xmlns:p14="http://schemas.microsoft.com/office/powerpoint/2010/main" val="136737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0418" name="CasellaDiTesto 1"/>
              <p:cNvSpPr txBox="1">
                <a:spLocks noChangeArrowheads="1"/>
              </p:cNvSpPr>
              <p:nvPr/>
            </p:nvSpPr>
            <p:spPr bwMode="auto">
              <a:xfrm>
                <a:off x="323850" y="188640"/>
                <a:ext cx="8496300" cy="2362826"/>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At this point we have a series of differential equation like this one:</a:t>
                </a:r>
              </a:p>
              <a:p>
                <a:pPr algn="just" eaLnBrk="1" hangingPunct="1">
                  <a:lnSpc>
                    <a:spcPts val="3000"/>
                  </a:lnSpc>
                </a:pPr>
                <a14:m>
                  <m:oMathPara xmlns:m="http://schemas.openxmlformats.org/officeDocument/2006/math">
                    <m:oMathParaPr>
                      <m:jc m:val="centerGroup"/>
                    </m:oMathParaPr>
                    <m:oMath xmlns:m="http://schemas.openxmlformats.org/officeDocument/2006/math">
                      <m:r>
                        <a:rPr lang="it-IT" altLang="it-IT" sz="2000" b="0" i="1" smtClean="0">
                          <a:latin typeface="Cambria Math"/>
                        </a:rPr>
                        <m:t>𝑚</m:t>
                      </m:r>
                      <m:acc>
                        <m:accPr>
                          <m:chr m:val="̈"/>
                          <m:ctrlPr>
                            <a:rPr lang="it-IT" altLang="it-IT" sz="2000" b="0" i="1" smtClean="0">
                              <a:latin typeface="Cambria Math" panose="02040503050406030204" pitchFamily="18" charset="0"/>
                            </a:rPr>
                          </m:ctrlPr>
                        </m:accPr>
                        <m:e>
                          <m:sSub>
                            <m:sSubPr>
                              <m:ctrlPr>
                                <a:rPr lang="it-IT" altLang="it-IT" sz="2000" b="0" i="1" smtClean="0">
                                  <a:latin typeface="Cambria Math" panose="02040503050406030204" pitchFamily="18" charset="0"/>
                                </a:rPr>
                              </m:ctrlPr>
                            </m:sSubPr>
                            <m:e>
                              <m:r>
                                <a:rPr lang="it-IT" altLang="it-IT" sz="2000" b="0" i="1" smtClean="0">
                                  <a:latin typeface="Cambria Math"/>
                                </a:rPr>
                                <m:t>𝑥</m:t>
                              </m:r>
                            </m:e>
                            <m:sub>
                              <m:r>
                                <a:rPr lang="it-IT" altLang="it-IT" sz="2000" b="0" i="1" smtClean="0">
                                  <a:latin typeface="Cambria Math"/>
                                </a:rPr>
                                <m:t>𝑖</m:t>
                              </m:r>
                            </m:sub>
                          </m:sSub>
                        </m:e>
                      </m:acc>
                      <m:r>
                        <a:rPr lang="it-IT" altLang="it-IT" sz="2000" b="0" i="1" smtClean="0">
                          <a:latin typeface="Cambria Math"/>
                        </a:rPr>
                        <m:t>=</m:t>
                      </m:r>
                      <m:r>
                        <a:rPr lang="it-IT" altLang="it-IT" sz="2000" b="0" i="1" smtClean="0">
                          <a:latin typeface="Cambria Math"/>
                        </a:rPr>
                        <m:t>𝑘</m:t>
                      </m:r>
                      <m:r>
                        <a:rPr lang="it-IT" altLang="it-IT" sz="2000" b="0" i="1" smtClean="0">
                          <a:latin typeface="Cambria Math"/>
                        </a:rPr>
                        <m:t>∗</m:t>
                      </m:r>
                      <m:d>
                        <m:dPr>
                          <m:ctrlPr>
                            <a:rPr lang="it-IT" altLang="it-IT" sz="2000" b="0" i="1" smtClean="0">
                              <a:latin typeface="Cambria Math" panose="02040503050406030204" pitchFamily="18" charset="0"/>
                            </a:rPr>
                          </m:ctrlPr>
                        </m:dPr>
                        <m:e>
                          <m:sSub>
                            <m:sSubPr>
                              <m:ctrlPr>
                                <a:rPr lang="it-IT" altLang="it-IT" sz="2000" b="0" i="1" smtClean="0">
                                  <a:latin typeface="Cambria Math" panose="02040503050406030204" pitchFamily="18" charset="0"/>
                                </a:rPr>
                              </m:ctrlPr>
                            </m:sSubPr>
                            <m:e>
                              <m:r>
                                <a:rPr lang="it-IT" altLang="it-IT" sz="2000" b="0" i="1" smtClean="0">
                                  <a:latin typeface="Cambria Math"/>
                                </a:rPr>
                                <m:t>𝑥</m:t>
                              </m:r>
                            </m:e>
                            <m:sub>
                              <m:r>
                                <a:rPr lang="it-IT" altLang="it-IT" sz="2000" b="0" i="1" smtClean="0">
                                  <a:latin typeface="Cambria Math"/>
                                </a:rPr>
                                <m:t>𝑖</m:t>
                              </m:r>
                              <m:r>
                                <a:rPr lang="it-IT" altLang="it-IT" sz="2000" b="0" i="1" smtClean="0">
                                  <a:latin typeface="Cambria Math"/>
                                </a:rPr>
                                <m:t>+1</m:t>
                              </m:r>
                            </m:sub>
                          </m:sSub>
                          <m:r>
                            <a:rPr lang="it-IT" altLang="it-IT" sz="2000" b="0" i="1" smtClean="0">
                              <a:latin typeface="Cambria Math"/>
                            </a:rPr>
                            <m:t>−</m:t>
                          </m:r>
                          <m:sSub>
                            <m:sSubPr>
                              <m:ctrlPr>
                                <a:rPr lang="it-IT" altLang="it-IT" sz="2000" b="0" i="1" smtClean="0">
                                  <a:latin typeface="Cambria Math" panose="02040503050406030204" pitchFamily="18" charset="0"/>
                                </a:rPr>
                              </m:ctrlPr>
                            </m:sSubPr>
                            <m:e>
                              <m:r>
                                <a:rPr lang="it-IT" altLang="it-IT" sz="2000" b="0" i="1" smtClean="0">
                                  <a:latin typeface="Cambria Math"/>
                                </a:rPr>
                                <m:t>𝑥</m:t>
                              </m:r>
                            </m:e>
                            <m:sub>
                              <m:r>
                                <a:rPr lang="it-IT" altLang="it-IT" sz="2000" b="0" i="1" smtClean="0">
                                  <a:latin typeface="Cambria Math"/>
                                </a:rPr>
                                <m:t>𝑖</m:t>
                              </m:r>
                            </m:sub>
                          </m:sSub>
                        </m:e>
                      </m:d>
                      <m:r>
                        <a:rPr lang="it-IT" altLang="it-IT" sz="2000" b="0" i="0" smtClean="0">
                          <a:latin typeface="Cambria Math"/>
                        </a:rPr>
                        <m:t>+</m:t>
                      </m:r>
                      <m:r>
                        <a:rPr lang="it-IT" altLang="it-IT" sz="2000" b="0" i="1" smtClean="0">
                          <a:latin typeface="Cambria Math"/>
                        </a:rPr>
                        <m:t>𝑘</m:t>
                      </m:r>
                      <m:r>
                        <a:rPr lang="it-IT" altLang="it-IT" sz="2000" b="0" i="1" smtClean="0">
                          <a:latin typeface="Cambria Math"/>
                        </a:rPr>
                        <m:t>∗</m:t>
                      </m:r>
                      <m:d>
                        <m:dPr>
                          <m:ctrlPr>
                            <a:rPr lang="it-IT" altLang="it-IT" sz="2000" b="0" i="1" smtClean="0">
                              <a:latin typeface="Cambria Math" panose="02040503050406030204" pitchFamily="18" charset="0"/>
                            </a:rPr>
                          </m:ctrlPr>
                        </m:dPr>
                        <m:e>
                          <m:sSub>
                            <m:sSubPr>
                              <m:ctrlPr>
                                <a:rPr lang="it-IT" altLang="it-IT" sz="2000" b="0" i="1" smtClean="0">
                                  <a:latin typeface="Cambria Math" panose="02040503050406030204" pitchFamily="18" charset="0"/>
                                </a:rPr>
                              </m:ctrlPr>
                            </m:sSubPr>
                            <m:e>
                              <m:r>
                                <a:rPr lang="it-IT" altLang="it-IT" sz="2000" b="0" i="1" smtClean="0">
                                  <a:latin typeface="Cambria Math"/>
                                </a:rPr>
                                <m:t>𝑥</m:t>
                              </m:r>
                            </m:e>
                            <m:sub>
                              <m:r>
                                <a:rPr lang="it-IT" altLang="it-IT" sz="2000" b="0" i="1" smtClean="0">
                                  <a:latin typeface="Cambria Math"/>
                                </a:rPr>
                                <m:t>𝑖</m:t>
                              </m:r>
                              <m:r>
                                <a:rPr lang="it-IT" altLang="it-IT" sz="2000" b="0" i="1" smtClean="0">
                                  <a:latin typeface="Cambria Math"/>
                                </a:rPr>
                                <m:t>−1</m:t>
                              </m:r>
                            </m:sub>
                          </m:sSub>
                          <m:r>
                            <a:rPr lang="it-IT" altLang="it-IT" sz="2000" b="0" i="1" smtClean="0">
                              <a:latin typeface="Cambria Math"/>
                            </a:rPr>
                            <m:t>−</m:t>
                          </m:r>
                          <m:sSub>
                            <m:sSubPr>
                              <m:ctrlPr>
                                <a:rPr lang="it-IT" altLang="it-IT" sz="2000" b="0" i="1" smtClean="0">
                                  <a:latin typeface="Cambria Math" panose="02040503050406030204" pitchFamily="18" charset="0"/>
                                </a:rPr>
                              </m:ctrlPr>
                            </m:sSubPr>
                            <m:e>
                              <m:r>
                                <a:rPr lang="it-IT" altLang="it-IT" sz="2000" b="0" i="1" smtClean="0">
                                  <a:latin typeface="Cambria Math"/>
                                </a:rPr>
                                <m:t>𝑥</m:t>
                              </m:r>
                            </m:e>
                            <m:sub>
                              <m:r>
                                <a:rPr lang="it-IT" altLang="it-IT" sz="2000" b="0" i="1" smtClean="0">
                                  <a:latin typeface="Cambria Math"/>
                                </a:rPr>
                                <m:t>𝑖</m:t>
                              </m:r>
                            </m:sub>
                          </m:sSub>
                        </m:e>
                      </m:d>
                      <m:r>
                        <a:rPr lang="it-IT" altLang="it-IT" sz="2000" b="0" i="1" smtClean="0">
                          <a:latin typeface="Cambria Math"/>
                        </a:rPr>
                        <m:t>+</m:t>
                      </m:r>
                      <m:sSub>
                        <m:sSubPr>
                          <m:ctrlPr>
                            <a:rPr lang="it-IT" altLang="it-IT" sz="2000" b="0" i="1" smtClean="0">
                              <a:latin typeface="Cambria Math" panose="02040503050406030204" pitchFamily="18" charset="0"/>
                            </a:rPr>
                          </m:ctrlPr>
                        </m:sSubPr>
                        <m:e>
                          <m:r>
                            <a:rPr lang="it-IT" altLang="it-IT" sz="2000" b="0" i="1" smtClean="0">
                              <a:latin typeface="Cambria Math"/>
                            </a:rPr>
                            <m:t>𝐹</m:t>
                          </m:r>
                        </m:e>
                        <m:sub>
                          <m:r>
                            <a:rPr lang="it-IT" altLang="it-IT" sz="2000" b="0" i="1" smtClean="0">
                              <a:latin typeface="Cambria Math"/>
                            </a:rPr>
                            <m:t>𝑃</m:t>
                          </m:r>
                        </m:sub>
                      </m:sSub>
                      <m:r>
                        <a:rPr lang="it-IT" altLang="it-IT" sz="2000" b="0" i="1" smtClean="0">
                          <a:latin typeface="Cambria Math"/>
                        </a:rPr>
                        <m:t>(</m:t>
                      </m:r>
                      <m:sSub>
                        <m:sSubPr>
                          <m:ctrlPr>
                            <a:rPr lang="it-IT" altLang="it-IT" sz="2000" b="0" i="1" smtClean="0">
                              <a:latin typeface="Cambria Math" panose="02040503050406030204" pitchFamily="18" charset="0"/>
                            </a:rPr>
                          </m:ctrlPr>
                        </m:sSubPr>
                        <m:e>
                          <m:r>
                            <a:rPr lang="it-IT" altLang="it-IT" sz="2000" b="0" i="1" smtClean="0">
                              <a:latin typeface="Cambria Math"/>
                            </a:rPr>
                            <m:t>𝑥</m:t>
                          </m:r>
                        </m:e>
                        <m:sub>
                          <m:r>
                            <a:rPr lang="it-IT" altLang="it-IT" sz="2000" b="0" i="1" smtClean="0">
                              <a:latin typeface="Cambria Math"/>
                            </a:rPr>
                            <m:t>𝑖</m:t>
                          </m:r>
                        </m:sub>
                      </m:sSub>
                      <m:r>
                        <a:rPr lang="it-IT" altLang="it-IT" sz="2000" b="0" i="1" smtClean="0">
                          <a:latin typeface="Cambria Math"/>
                        </a:rPr>
                        <m:t>)</m:t>
                      </m:r>
                    </m:oMath>
                  </m:oMathPara>
                </a14:m>
                <a:endParaRPr lang="en-GB" altLang="it-IT" sz="2000" dirty="0"/>
              </a:p>
              <a:p>
                <a:pPr algn="just" eaLnBrk="1" hangingPunct="1">
                  <a:lnSpc>
                    <a:spcPts val="3000"/>
                  </a:lnSpc>
                </a:pPr>
                <a:r>
                  <a:rPr lang="en-GB" altLang="it-IT" sz="2000" dirty="0"/>
                  <a:t>Where F</a:t>
                </a:r>
                <a:r>
                  <a:rPr lang="en-GB" altLang="it-IT" sz="2000" baseline="-25000" dirty="0"/>
                  <a:t>P</a:t>
                </a:r>
                <a:r>
                  <a:rPr lang="en-GB" altLang="it-IT" sz="2000" dirty="0"/>
                  <a:t> is a position-dependant force based on the distance from the obstacles.</a:t>
                </a:r>
              </a:p>
              <a:p>
                <a:pPr algn="just" eaLnBrk="1" hangingPunct="1">
                  <a:lnSpc>
                    <a:spcPts val="3000"/>
                  </a:lnSpc>
                </a:pPr>
                <a:r>
                  <a:rPr lang="en-GB" altLang="it-IT" sz="2000" dirty="0"/>
                  <a:t>In our implementation we choose </a:t>
                </a:r>
              </a:p>
              <a:p>
                <a:pPr algn="just" eaLnBrk="1" hangingPunct="1">
                  <a:lnSpc>
                    <a:spcPts val="3000"/>
                  </a:lnSpc>
                </a:pPr>
                <a:r>
                  <a:rPr lang="en-GB" altLang="it-IT" sz="2000" dirty="0"/>
                  <a:t>to use the following for F</a:t>
                </a:r>
                <a:r>
                  <a:rPr lang="en-GB" altLang="it-IT" sz="2000" baseline="-25000" dirty="0"/>
                  <a:t>P</a:t>
                </a:r>
                <a:r>
                  <a:rPr lang="en-GB" altLang="it-IT" sz="2000" dirty="0"/>
                  <a:t>:</a:t>
                </a:r>
              </a:p>
            </p:txBody>
          </p:sp>
        </mc:Choice>
        <mc:Fallback>
          <p:sp>
            <p:nvSpPr>
              <p:cNvPr id="60418" name="CasellaDiTesto 1"/>
              <p:cNvSpPr txBox="1">
                <a:spLocks noRot="1" noChangeAspect="1" noMove="1" noResize="1" noEditPoints="1" noAdjustHandles="1" noChangeArrowheads="1" noChangeShapeType="1" noTextEdit="1"/>
              </p:cNvSpPr>
              <p:nvPr/>
            </p:nvSpPr>
            <p:spPr bwMode="auto">
              <a:xfrm>
                <a:off x="323850" y="188640"/>
                <a:ext cx="8496300" cy="2362826"/>
              </a:xfrm>
              <a:prstGeom prst="rect">
                <a:avLst/>
              </a:prstGeom>
              <a:blipFill>
                <a:blip r:embed="rId3"/>
                <a:stretch>
                  <a:fillRect l="-746" r="-597" b="-374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noFill/>
                  </a:rPr>
                  <a:t> </a:t>
                </a:r>
              </a:p>
            </p:txBody>
          </p:sp>
        </mc:Fallback>
      </mc:AlternateContent>
      <p:sp>
        <p:nvSpPr>
          <p:cNvPr id="7" name="Text Box 2"/>
          <p:cNvSpPr txBox="1">
            <a:spLocks noChangeArrowheads="1"/>
          </p:cNvSpPr>
          <p:nvPr/>
        </p:nvSpPr>
        <p:spPr bwMode="auto">
          <a:xfrm>
            <a:off x="1470025" y="6308725"/>
            <a:ext cx="431400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Elastic</a:t>
            </a:r>
            <a:r>
              <a:rPr lang="it-IT" altLang="it-IT" sz="2000" b="1" dirty="0">
                <a:latin typeface="Verdana" pitchFamily="34" charset="0"/>
              </a:rPr>
              <a:t> band – </a:t>
            </a:r>
            <a:r>
              <a:rPr lang="it-IT" altLang="it-IT" sz="2000" b="1" dirty="0" err="1">
                <a:latin typeface="Verdana" pitchFamily="34" charset="0"/>
              </a:rPr>
              <a:t>External</a:t>
            </a:r>
            <a:r>
              <a:rPr lang="it-IT" altLang="it-IT" sz="2000" b="1" dirty="0">
                <a:latin typeface="Verdana" pitchFamily="34" charset="0"/>
              </a:rPr>
              <a:t> force</a:t>
            </a:r>
          </a:p>
        </p:txBody>
      </p:sp>
      <p:grpSp>
        <p:nvGrpSpPr>
          <p:cNvPr id="15" name="Gruppo 14"/>
          <p:cNvGrpSpPr/>
          <p:nvPr/>
        </p:nvGrpSpPr>
        <p:grpSpPr>
          <a:xfrm>
            <a:off x="683568" y="3501008"/>
            <a:ext cx="3402258" cy="2083855"/>
            <a:chOff x="3371109" y="3740727"/>
            <a:chExt cx="3402258" cy="2083855"/>
          </a:xfrm>
        </p:grpSpPr>
        <p:cxnSp>
          <p:nvCxnSpPr>
            <p:cNvPr id="10" name="Connettore 1 9"/>
            <p:cNvCxnSpPr/>
            <p:nvPr/>
          </p:nvCxnSpPr>
          <p:spPr>
            <a:xfrm>
              <a:off x="3875165" y="3762777"/>
              <a:ext cx="0" cy="2061805"/>
            </a:xfrm>
            <a:prstGeom prst="line">
              <a:avLst/>
            </a:prstGeom>
          </p:spPr>
          <p:style>
            <a:lnRef idx="2">
              <a:schemeClr val="dk1"/>
            </a:lnRef>
            <a:fillRef idx="0">
              <a:schemeClr val="dk1"/>
            </a:fillRef>
            <a:effectRef idx="1">
              <a:schemeClr val="dk1"/>
            </a:effectRef>
            <a:fontRef idx="minor">
              <a:schemeClr val="tx1"/>
            </a:fontRef>
          </p:style>
        </p:cxnSp>
        <p:cxnSp>
          <p:nvCxnSpPr>
            <p:cNvPr id="11" name="Connettore 1 10"/>
            <p:cNvCxnSpPr/>
            <p:nvPr/>
          </p:nvCxnSpPr>
          <p:spPr>
            <a:xfrm>
              <a:off x="3371109" y="4793679"/>
              <a:ext cx="2880320" cy="0"/>
            </a:xfrm>
            <a:prstGeom prst="line">
              <a:avLst/>
            </a:prstGeom>
          </p:spPr>
          <p:style>
            <a:lnRef idx="2">
              <a:schemeClr val="dk1"/>
            </a:lnRef>
            <a:fillRef idx="0">
              <a:schemeClr val="dk1"/>
            </a:fillRef>
            <a:effectRef idx="1">
              <a:schemeClr val="dk1"/>
            </a:effectRef>
            <a:fontRef idx="minor">
              <a:schemeClr val="tx1"/>
            </a:fontRef>
          </p:style>
        </p:cxnSp>
        <p:sp>
          <p:nvSpPr>
            <p:cNvPr id="8" name="Figura a mano libera 7"/>
            <p:cNvSpPr/>
            <p:nvPr/>
          </p:nvSpPr>
          <p:spPr>
            <a:xfrm>
              <a:off x="3956827" y="3740727"/>
              <a:ext cx="2567137" cy="1057251"/>
            </a:xfrm>
            <a:custGeom>
              <a:avLst/>
              <a:gdLst>
                <a:gd name="connsiteX0" fmla="*/ 0 w 2382982"/>
                <a:gd name="connsiteY0" fmla="*/ 0 h 1061175"/>
                <a:gd name="connsiteX1" fmla="*/ 55418 w 2382982"/>
                <a:gd name="connsiteY1" fmla="*/ 457200 h 1061175"/>
                <a:gd name="connsiteX2" fmla="*/ 263236 w 2382982"/>
                <a:gd name="connsiteY2" fmla="*/ 734291 h 1061175"/>
                <a:gd name="connsiteX3" fmla="*/ 789709 w 2382982"/>
                <a:gd name="connsiteY3" fmla="*/ 928255 h 1061175"/>
                <a:gd name="connsiteX4" fmla="*/ 1330036 w 2382982"/>
                <a:gd name="connsiteY4" fmla="*/ 1052946 h 1061175"/>
                <a:gd name="connsiteX5" fmla="*/ 2382982 w 2382982"/>
                <a:gd name="connsiteY5" fmla="*/ 1039091 h 1061175"/>
                <a:gd name="connsiteX0" fmla="*/ 0 w 2382982"/>
                <a:gd name="connsiteY0" fmla="*/ 0 h 1060150"/>
                <a:gd name="connsiteX1" fmla="*/ 55418 w 2382982"/>
                <a:gd name="connsiteY1" fmla="*/ 457200 h 1060150"/>
                <a:gd name="connsiteX2" fmla="*/ 263236 w 2382982"/>
                <a:gd name="connsiteY2" fmla="*/ 734291 h 1060150"/>
                <a:gd name="connsiteX3" fmla="*/ 706582 w 2382982"/>
                <a:gd name="connsiteY3" fmla="*/ 942110 h 1060150"/>
                <a:gd name="connsiteX4" fmla="*/ 1330036 w 2382982"/>
                <a:gd name="connsiteY4" fmla="*/ 1052946 h 1060150"/>
                <a:gd name="connsiteX5" fmla="*/ 2382982 w 2382982"/>
                <a:gd name="connsiteY5" fmla="*/ 1039091 h 1060150"/>
                <a:gd name="connsiteX0" fmla="*/ 0 w 2379008"/>
                <a:gd name="connsiteY0" fmla="*/ 0 h 1072297"/>
                <a:gd name="connsiteX1" fmla="*/ 55418 w 2379008"/>
                <a:gd name="connsiteY1" fmla="*/ 457200 h 1072297"/>
                <a:gd name="connsiteX2" fmla="*/ 263236 w 2379008"/>
                <a:gd name="connsiteY2" fmla="*/ 734291 h 1072297"/>
                <a:gd name="connsiteX3" fmla="*/ 706582 w 2379008"/>
                <a:gd name="connsiteY3" fmla="*/ 942110 h 1072297"/>
                <a:gd name="connsiteX4" fmla="*/ 1330036 w 2379008"/>
                <a:gd name="connsiteY4" fmla="*/ 1052946 h 1072297"/>
                <a:gd name="connsiteX5" fmla="*/ 2379008 w 2379008"/>
                <a:gd name="connsiteY5" fmla="*/ 1063067 h 1072297"/>
                <a:gd name="connsiteX0" fmla="*/ 0 w 2379008"/>
                <a:gd name="connsiteY0" fmla="*/ 0 h 1064478"/>
                <a:gd name="connsiteX1" fmla="*/ 55418 w 2379008"/>
                <a:gd name="connsiteY1" fmla="*/ 457200 h 1064478"/>
                <a:gd name="connsiteX2" fmla="*/ 263236 w 2379008"/>
                <a:gd name="connsiteY2" fmla="*/ 734291 h 1064478"/>
                <a:gd name="connsiteX3" fmla="*/ 706582 w 2379008"/>
                <a:gd name="connsiteY3" fmla="*/ 942110 h 1064478"/>
                <a:gd name="connsiteX4" fmla="*/ 1330036 w 2379008"/>
                <a:gd name="connsiteY4" fmla="*/ 1052946 h 1064478"/>
                <a:gd name="connsiteX5" fmla="*/ 2379008 w 2379008"/>
                <a:gd name="connsiteY5" fmla="*/ 1063067 h 106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008" h="1064478">
                  <a:moveTo>
                    <a:pt x="0" y="0"/>
                  </a:moveTo>
                  <a:cubicBezTo>
                    <a:pt x="5772" y="167409"/>
                    <a:pt x="11545" y="334818"/>
                    <a:pt x="55418" y="457200"/>
                  </a:cubicBezTo>
                  <a:cubicBezTo>
                    <a:pt x="99291" y="579582"/>
                    <a:pt x="154709" y="653473"/>
                    <a:pt x="263236" y="734291"/>
                  </a:cubicBezTo>
                  <a:cubicBezTo>
                    <a:pt x="371763" y="815109"/>
                    <a:pt x="528782" y="889001"/>
                    <a:pt x="706582" y="942110"/>
                  </a:cubicBezTo>
                  <a:cubicBezTo>
                    <a:pt x="884382" y="995219"/>
                    <a:pt x="1051298" y="1032787"/>
                    <a:pt x="1330036" y="1052946"/>
                  </a:cubicBezTo>
                  <a:cubicBezTo>
                    <a:pt x="1608774" y="1073105"/>
                    <a:pt x="1985308" y="1060051"/>
                    <a:pt x="2379008" y="1063067"/>
                  </a:cubicBezTo>
                </a:path>
              </a:pathLst>
            </a:custGeom>
            <a:ln>
              <a:solidFill>
                <a:srgbClr val="FF33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a:p>
          </p:txBody>
        </p:sp>
        <p:sp>
          <p:nvSpPr>
            <p:cNvPr id="13" name="CasellaDiTesto 12"/>
            <p:cNvSpPr txBox="1"/>
            <p:nvPr/>
          </p:nvSpPr>
          <p:spPr>
            <a:xfrm>
              <a:off x="5729491" y="4840195"/>
              <a:ext cx="1043876" cy="369332"/>
            </a:xfrm>
            <a:prstGeom prst="rect">
              <a:avLst/>
            </a:prstGeom>
            <a:noFill/>
          </p:spPr>
          <p:txBody>
            <a:bodyPr wrap="none" rtlCol="0">
              <a:spAutoFit/>
            </a:bodyPr>
            <a:lstStyle/>
            <a:p>
              <a:r>
                <a:rPr lang="it-IT" dirty="0" err="1"/>
                <a:t>distance</a:t>
              </a:r>
              <a:endParaRPr lang="it-IT" dirty="0"/>
            </a:p>
          </p:txBody>
        </p:sp>
        <p:sp>
          <p:nvSpPr>
            <p:cNvPr id="17" name="CasellaDiTesto 16"/>
            <p:cNvSpPr txBox="1"/>
            <p:nvPr/>
          </p:nvSpPr>
          <p:spPr>
            <a:xfrm>
              <a:off x="3469958" y="3767736"/>
              <a:ext cx="453970" cy="369332"/>
            </a:xfrm>
            <a:prstGeom prst="rect">
              <a:avLst/>
            </a:prstGeom>
            <a:noFill/>
          </p:spPr>
          <p:txBody>
            <a:bodyPr wrap="none" rtlCol="0">
              <a:spAutoFit/>
            </a:bodyPr>
            <a:lstStyle/>
            <a:p>
              <a:r>
                <a:rPr lang="it-IT" dirty="0"/>
                <a:t>Fp</a:t>
              </a:r>
            </a:p>
          </p:txBody>
        </p:sp>
      </p:grpSp>
      <p:pic>
        <p:nvPicPr>
          <p:cNvPr id="3" name="Picture 2">
            <a:extLst>
              <a:ext uri="{FF2B5EF4-FFF2-40B4-BE49-F238E27FC236}">
                <a16:creationId xmlns:a16="http://schemas.microsoft.com/office/drawing/2014/main" id="{CDD36C8B-513B-DF44-AFC7-ACEF7706B2ED}"/>
              </a:ext>
            </a:extLst>
          </p:cNvPr>
          <p:cNvPicPr>
            <a:picLocks noChangeAspect="1"/>
          </p:cNvPicPr>
          <p:nvPr/>
        </p:nvPicPr>
        <p:blipFill>
          <a:blip r:embed="rId4"/>
          <a:stretch>
            <a:fillRect/>
          </a:stretch>
        </p:blipFill>
        <p:spPr>
          <a:xfrm>
            <a:off x="5079320" y="1658229"/>
            <a:ext cx="3765211" cy="4244578"/>
          </a:xfrm>
          <a:prstGeom prst="rect">
            <a:avLst/>
          </a:prstGeom>
        </p:spPr>
      </p:pic>
      <mc:AlternateContent xmlns:mc="http://schemas.openxmlformats.org/markup-compatibility/2006">
        <mc:Choice xmlns:a14="http://schemas.microsoft.com/office/drawing/2010/main" Requires="a14">
          <p:sp>
            <p:nvSpPr>
              <p:cNvPr id="16" name="CasellaDiTesto 1">
                <a:extLst>
                  <a:ext uri="{FF2B5EF4-FFF2-40B4-BE49-F238E27FC236}">
                    <a16:creationId xmlns:a16="http://schemas.microsoft.com/office/drawing/2014/main" id="{15A95615-4F0B-DC4B-B703-3FAF69F77E3A}"/>
                  </a:ext>
                </a:extLst>
              </p:cNvPr>
              <p:cNvSpPr txBox="1">
                <a:spLocks noChangeArrowheads="1"/>
              </p:cNvSpPr>
              <p:nvPr/>
            </p:nvSpPr>
            <p:spPr bwMode="auto">
              <a:xfrm>
                <a:off x="-180528" y="2852936"/>
                <a:ext cx="4709488" cy="47705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14:m>
                  <m:oMathPara xmlns:m="http://schemas.openxmlformats.org/officeDocument/2006/math">
                    <m:oMathParaPr>
                      <m:jc m:val="centerGroup"/>
                    </m:oMathParaPr>
                    <m:oMath xmlns:m="http://schemas.openxmlformats.org/officeDocument/2006/math">
                      <m:sSub>
                        <m:sSubPr>
                          <m:ctrlPr>
                            <a:rPr lang="en-GB" altLang="it-IT" sz="2000" i="1" smtClean="0">
                              <a:latin typeface="Cambria Math" panose="02040503050406030204" pitchFamily="18" charset="0"/>
                            </a:rPr>
                          </m:ctrlPr>
                        </m:sSubPr>
                        <m:e>
                          <m:r>
                            <a:rPr lang="it-IT" altLang="it-IT" sz="2000" b="0" i="1" smtClean="0">
                              <a:latin typeface="Cambria Math"/>
                            </a:rPr>
                            <m:t>𝐹</m:t>
                          </m:r>
                        </m:e>
                        <m:sub>
                          <m:r>
                            <a:rPr lang="it-IT" altLang="it-IT" sz="2000" b="0" i="1" smtClean="0">
                              <a:latin typeface="Cambria Math"/>
                            </a:rPr>
                            <m:t>𝑃</m:t>
                          </m:r>
                        </m:sub>
                      </m:sSub>
                      <m:r>
                        <a:rPr lang="it-IT" altLang="it-IT" sz="2000" b="0" i="1" smtClean="0">
                          <a:latin typeface="Cambria Math"/>
                        </a:rPr>
                        <m:t>=</m:t>
                      </m:r>
                      <m:nary>
                        <m:naryPr>
                          <m:chr m:val="∑"/>
                          <m:subHide m:val="on"/>
                          <m:supHide m:val="on"/>
                          <m:ctrlPr>
                            <a:rPr lang="it-IT" altLang="it-IT" sz="2000" b="0" i="1" smtClean="0">
                              <a:latin typeface="Cambria Math" panose="02040503050406030204" pitchFamily="18" charset="0"/>
                            </a:rPr>
                          </m:ctrlPr>
                        </m:naryPr>
                        <m:sub/>
                        <m:sup/>
                        <m:e>
                          <m:r>
                            <a:rPr lang="it-IT" altLang="it-IT" sz="2000" b="0" i="1" smtClean="0">
                              <a:latin typeface="Cambria Math"/>
                            </a:rPr>
                            <m:t>−</m:t>
                          </m:r>
                          <m:func>
                            <m:funcPr>
                              <m:ctrlPr>
                                <a:rPr lang="it-IT" altLang="it-IT" sz="2000" b="0" i="1" smtClean="0">
                                  <a:latin typeface="Cambria Math" panose="02040503050406030204" pitchFamily="18" charset="0"/>
                                </a:rPr>
                              </m:ctrlPr>
                            </m:funcPr>
                            <m:fName>
                              <m:r>
                                <m:rPr>
                                  <m:sty m:val="p"/>
                                </m:rPr>
                                <a:rPr lang="it-IT" altLang="it-IT" sz="2000" b="0" i="0" smtClean="0">
                                  <a:latin typeface="Cambria Math"/>
                                </a:rPr>
                                <m:t>log</m:t>
                              </m:r>
                            </m:fName>
                            <m:e>
                              <m:r>
                                <a:rPr lang="it-IT" altLang="it-IT" sz="2000" b="0" i="1" smtClean="0">
                                  <a:latin typeface="Cambria Math"/>
                                </a:rPr>
                                <m:t>(</m:t>
                              </m:r>
                              <m:sSub>
                                <m:sSubPr>
                                  <m:ctrlPr>
                                    <a:rPr lang="it-IT" altLang="it-IT" sz="2000" b="0" i="1" smtClean="0">
                                      <a:latin typeface="Cambria Math" panose="02040503050406030204" pitchFamily="18" charset="0"/>
                                    </a:rPr>
                                  </m:ctrlPr>
                                </m:sSubPr>
                                <m:e>
                                  <m:r>
                                    <a:rPr lang="it-IT" altLang="it-IT" sz="2000" b="0" i="1" smtClean="0">
                                      <a:latin typeface="Cambria Math"/>
                                    </a:rPr>
                                    <m:t>𝑑𝑖𝑠𝑡</m:t>
                                  </m:r>
                                  <m:r>
                                    <a:rPr lang="it-IT" altLang="it-IT" sz="2000" b="0" i="1" smtClean="0">
                                      <a:latin typeface="Cambria Math"/>
                                    </a:rPr>
                                    <m:t>(</m:t>
                                  </m:r>
                                  <m:r>
                                    <a:rPr lang="it-IT" altLang="it-IT" sz="2000" b="0" i="1" smtClean="0">
                                      <a:latin typeface="Cambria Math"/>
                                    </a:rPr>
                                    <m:t>𝑥</m:t>
                                  </m:r>
                                </m:e>
                                <m:sub>
                                  <m:r>
                                    <a:rPr lang="it-IT" altLang="it-IT" sz="2000" b="0" i="1" smtClean="0">
                                      <a:latin typeface="Cambria Math"/>
                                    </a:rPr>
                                    <m:t>𝑖</m:t>
                                  </m:r>
                                </m:sub>
                              </m:sSub>
                              <m:r>
                                <a:rPr lang="it-IT" altLang="it-IT" sz="2000" b="0" i="1" smtClean="0">
                                  <a:latin typeface="Cambria Math"/>
                                </a:rPr>
                                <m:t> , </m:t>
                              </m:r>
                              <m:sSub>
                                <m:sSubPr>
                                  <m:ctrlPr>
                                    <a:rPr lang="it-IT" altLang="it-IT" sz="2000" b="0" i="1" smtClean="0">
                                      <a:latin typeface="Cambria Math" panose="02040503050406030204" pitchFamily="18" charset="0"/>
                                    </a:rPr>
                                  </m:ctrlPr>
                                </m:sSubPr>
                                <m:e>
                                  <m:r>
                                    <a:rPr lang="it-IT" altLang="it-IT" sz="2000" b="0" i="1" smtClean="0">
                                      <a:latin typeface="Cambria Math"/>
                                    </a:rPr>
                                    <m:t>𝑥</m:t>
                                  </m:r>
                                </m:e>
                                <m:sub>
                                  <m:r>
                                    <a:rPr lang="it-IT" altLang="it-IT" sz="2000" b="0" i="1" smtClean="0">
                                      <a:latin typeface="Cambria Math"/>
                                    </a:rPr>
                                    <m:t>𝑜𝑏𝑠𝑡𝑎𝑐𝑙𝑒</m:t>
                                  </m:r>
                                </m:sub>
                              </m:sSub>
                              <m:r>
                                <a:rPr lang="it-IT" altLang="it-IT" sz="2000" b="0" i="1" smtClean="0">
                                  <a:latin typeface="Cambria Math"/>
                                </a:rPr>
                                <m:t>))</m:t>
                              </m:r>
                            </m:e>
                          </m:func>
                        </m:e>
                      </m:nary>
                    </m:oMath>
                  </m:oMathPara>
                </a14:m>
                <a:endParaRPr lang="en-GB" altLang="it-IT" sz="2000" dirty="0"/>
              </a:p>
            </p:txBody>
          </p:sp>
        </mc:Choice>
        <mc:Fallback>
          <p:sp>
            <p:nvSpPr>
              <p:cNvPr id="16" name="CasellaDiTesto 1">
                <a:extLst>
                  <a:ext uri="{FF2B5EF4-FFF2-40B4-BE49-F238E27FC236}">
                    <a16:creationId xmlns:a16="http://schemas.microsoft.com/office/drawing/2014/main" id="{15A95615-4F0B-DC4B-B703-3FAF69F77E3A}"/>
                  </a:ext>
                </a:extLst>
              </p:cNvPr>
              <p:cNvSpPr txBox="1">
                <a:spLocks noRot="1" noChangeAspect="1" noMove="1" noResize="1" noEditPoints="1" noAdjustHandles="1" noChangeArrowheads="1" noChangeShapeType="1" noTextEdit="1"/>
              </p:cNvSpPr>
              <p:nvPr/>
            </p:nvSpPr>
            <p:spPr bwMode="auto">
              <a:xfrm>
                <a:off x="-180528" y="2852936"/>
                <a:ext cx="4709488" cy="477054"/>
              </a:xfrm>
              <a:prstGeom prst="rect">
                <a:avLst/>
              </a:prstGeom>
              <a:blipFill>
                <a:blip r:embed="rId5"/>
                <a:stretch>
                  <a:fillRect t="-273684" b="-326316"/>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246964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323850" y="732848"/>
            <a:ext cx="8496300" cy="823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The constraint force counteracts the resulting component of the internal and external ones in the direction of the i-1 and i+1 masses</a:t>
            </a:r>
          </a:p>
        </p:txBody>
      </p:sp>
      <p:sp>
        <p:nvSpPr>
          <p:cNvPr id="7" name="Text Box 2"/>
          <p:cNvSpPr txBox="1">
            <a:spLocks noChangeArrowheads="1"/>
          </p:cNvSpPr>
          <p:nvPr/>
        </p:nvSpPr>
        <p:spPr bwMode="auto">
          <a:xfrm>
            <a:off x="1470025" y="6308725"/>
            <a:ext cx="461216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Elastic</a:t>
            </a:r>
            <a:r>
              <a:rPr lang="it-IT" altLang="it-IT" sz="2000" b="1" dirty="0">
                <a:latin typeface="Verdana" pitchFamily="34" charset="0"/>
              </a:rPr>
              <a:t> band – </a:t>
            </a:r>
            <a:r>
              <a:rPr lang="it-IT" altLang="it-IT" sz="2000" b="1" dirty="0" err="1">
                <a:latin typeface="Verdana" pitchFamily="34" charset="0"/>
              </a:rPr>
              <a:t>Constraint</a:t>
            </a:r>
            <a:r>
              <a:rPr lang="it-IT" altLang="it-IT" sz="2000" b="1" dirty="0">
                <a:latin typeface="Verdana" pitchFamily="34" charset="0"/>
              </a:rPr>
              <a:t> force</a:t>
            </a:r>
          </a:p>
        </p:txBody>
      </p:sp>
      <p:pic>
        <p:nvPicPr>
          <p:cNvPr id="4" name="Picture 3">
            <a:extLst>
              <a:ext uri="{FF2B5EF4-FFF2-40B4-BE49-F238E27FC236}">
                <a16:creationId xmlns:a16="http://schemas.microsoft.com/office/drawing/2014/main" id="{D9B3C9A9-A46E-2945-9BD1-96B37D7F9BC6}"/>
              </a:ext>
            </a:extLst>
          </p:cNvPr>
          <p:cNvPicPr>
            <a:picLocks noChangeAspect="1"/>
          </p:cNvPicPr>
          <p:nvPr/>
        </p:nvPicPr>
        <p:blipFill>
          <a:blip r:embed="rId3"/>
          <a:stretch>
            <a:fillRect/>
          </a:stretch>
        </p:blipFill>
        <p:spPr>
          <a:xfrm>
            <a:off x="1331640" y="2564904"/>
            <a:ext cx="6070600" cy="2362200"/>
          </a:xfrm>
          <a:prstGeom prst="rect">
            <a:avLst/>
          </a:prstGeom>
        </p:spPr>
      </p:pic>
    </p:spTree>
    <p:extLst>
      <p:ext uri="{BB962C8B-B14F-4D97-AF65-F5344CB8AC3E}">
        <p14:creationId xmlns:p14="http://schemas.microsoft.com/office/powerpoint/2010/main" val="10393433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323850" y="457827"/>
            <a:ext cx="8496300" cy="450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400" dirty="0"/>
              <a:t>Let’s consider only the i-1, </a:t>
            </a:r>
            <a:r>
              <a:rPr lang="en-GB" altLang="it-IT" sz="2400" dirty="0" err="1"/>
              <a:t>i</a:t>
            </a:r>
            <a:r>
              <a:rPr lang="en-GB" altLang="it-IT" sz="2400" dirty="0"/>
              <a:t> and i+1 masses:</a:t>
            </a:r>
          </a:p>
        </p:txBody>
      </p:sp>
      <p:sp>
        <p:nvSpPr>
          <p:cNvPr id="7" name="Text Box 2"/>
          <p:cNvSpPr txBox="1">
            <a:spLocks noChangeArrowheads="1"/>
          </p:cNvSpPr>
          <p:nvPr/>
        </p:nvSpPr>
        <p:spPr bwMode="auto">
          <a:xfrm>
            <a:off x="1470025" y="6308725"/>
            <a:ext cx="51090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dirty="0">
                <a:latin typeface="Verdana" pitchFamily="34" charset="0"/>
              </a:rPr>
              <a:t>Elastic band – the resulting forces</a:t>
            </a:r>
          </a:p>
        </p:txBody>
      </p:sp>
      <p:sp>
        <p:nvSpPr>
          <p:cNvPr id="5" name="Ovale 4"/>
          <p:cNvSpPr/>
          <p:nvPr/>
        </p:nvSpPr>
        <p:spPr>
          <a:xfrm>
            <a:off x="1929380" y="2959664"/>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6357872" y="4651852"/>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4845348" y="2305193"/>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1 8"/>
          <p:cNvCxnSpPr/>
          <p:nvPr/>
        </p:nvCxnSpPr>
        <p:spPr>
          <a:xfrm flipV="1">
            <a:off x="3583660" y="1951552"/>
            <a:ext cx="1765744" cy="378042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 name="Connettore 1 2"/>
          <p:cNvCxnSpPr/>
          <p:nvPr/>
        </p:nvCxnSpPr>
        <p:spPr>
          <a:xfrm>
            <a:off x="2145404" y="3175688"/>
            <a:ext cx="4464496"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1 22"/>
          <p:cNvCxnSpPr>
            <a:cxnSpLocks/>
          </p:cNvCxnSpPr>
          <p:nvPr/>
        </p:nvCxnSpPr>
        <p:spPr>
          <a:xfrm flipH="1" flipV="1">
            <a:off x="5097732" y="2564904"/>
            <a:ext cx="2858644" cy="104798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flipV="1">
            <a:off x="2145404" y="2527616"/>
            <a:ext cx="2951972" cy="648072"/>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5097376" y="2527616"/>
            <a:ext cx="1512524" cy="237626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5EFC75E-22A5-2B48-8DB6-E4F594F2AAFE}"/>
              </a:ext>
            </a:extLst>
          </p:cNvPr>
          <p:cNvSpPr txBox="1"/>
          <p:nvPr/>
        </p:nvSpPr>
        <p:spPr>
          <a:xfrm>
            <a:off x="1087286" y="2944855"/>
            <a:ext cx="681597" cy="461665"/>
          </a:xfrm>
          <a:prstGeom prst="rect">
            <a:avLst/>
          </a:prstGeom>
          <a:noFill/>
        </p:spPr>
        <p:txBody>
          <a:bodyPr wrap="none" rtlCol="0">
            <a:spAutoFit/>
          </a:bodyPr>
          <a:lstStyle/>
          <a:p>
            <a:r>
              <a:rPr lang="en-GB" sz="2400" b="1" dirty="0"/>
              <a:t>M</a:t>
            </a:r>
            <a:r>
              <a:rPr lang="en-GB" sz="2400" b="1" baseline="-25000" dirty="0"/>
              <a:t>i-1</a:t>
            </a:r>
          </a:p>
        </p:txBody>
      </p:sp>
      <p:sp>
        <p:nvSpPr>
          <p:cNvPr id="38" name="TextBox 37">
            <a:extLst>
              <a:ext uri="{FF2B5EF4-FFF2-40B4-BE49-F238E27FC236}">
                <a16:creationId xmlns:a16="http://schemas.microsoft.com/office/drawing/2014/main" id="{5BE0ACAF-2309-1D40-B53C-731E661FB4C4}"/>
              </a:ext>
            </a:extLst>
          </p:cNvPr>
          <p:cNvSpPr txBox="1"/>
          <p:nvPr/>
        </p:nvSpPr>
        <p:spPr>
          <a:xfrm>
            <a:off x="6729771" y="5172073"/>
            <a:ext cx="732893" cy="461665"/>
          </a:xfrm>
          <a:prstGeom prst="rect">
            <a:avLst/>
          </a:prstGeom>
          <a:noFill/>
        </p:spPr>
        <p:txBody>
          <a:bodyPr wrap="none" rtlCol="0">
            <a:spAutoFit/>
          </a:bodyPr>
          <a:lstStyle/>
          <a:p>
            <a:r>
              <a:rPr lang="en-GB" sz="2400" b="1" dirty="0"/>
              <a:t>M</a:t>
            </a:r>
            <a:r>
              <a:rPr lang="en-GB" sz="2400" b="1" baseline="-25000" dirty="0"/>
              <a:t>i+1</a:t>
            </a:r>
          </a:p>
        </p:txBody>
      </p:sp>
      <p:sp>
        <p:nvSpPr>
          <p:cNvPr id="39" name="TextBox 38">
            <a:extLst>
              <a:ext uri="{FF2B5EF4-FFF2-40B4-BE49-F238E27FC236}">
                <a16:creationId xmlns:a16="http://schemas.microsoft.com/office/drawing/2014/main" id="{801719FF-A86D-9E46-B868-3BB3B6DEE167}"/>
              </a:ext>
            </a:extLst>
          </p:cNvPr>
          <p:cNvSpPr txBox="1"/>
          <p:nvPr/>
        </p:nvSpPr>
        <p:spPr>
          <a:xfrm>
            <a:off x="4309351" y="2097718"/>
            <a:ext cx="498855" cy="461665"/>
          </a:xfrm>
          <a:prstGeom prst="rect">
            <a:avLst/>
          </a:prstGeom>
          <a:noFill/>
        </p:spPr>
        <p:txBody>
          <a:bodyPr wrap="none" rtlCol="0">
            <a:spAutoFit/>
          </a:bodyPr>
          <a:lstStyle/>
          <a:p>
            <a:r>
              <a:rPr lang="en-GB" sz="2400" b="1" dirty="0"/>
              <a:t>M</a:t>
            </a:r>
            <a:r>
              <a:rPr lang="en-GB" sz="2400" b="1" baseline="-25000" dirty="0"/>
              <a:t>i</a:t>
            </a:r>
          </a:p>
        </p:txBody>
      </p:sp>
      <p:sp>
        <p:nvSpPr>
          <p:cNvPr id="37" name="Cube 36">
            <a:extLst>
              <a:ext uri="{FF2B5EF4-FFF2-40B4-BE49-F238E27FC236}">
                <a16:creationId xmlns:a16="http://schemas.microsoft.com/office/drawing/2014/main" id="{2B81FEDF-05D0-B64A-950F-3C4286A753C1}"/>
              </a:ext>
            </a:extLst>
          </p:cNvPr>
          <p:cNvSpPr/>
          <p:nvPr/>
        </p:nvSpPr>
        <p:spPr>
          <a:xfrm>
            <a:off x="157836" y="3947864"/>
            <a:ext cx="1821876" cy="1685874"/>
          </a:xfrm>
          <a:prstGeom prst="cube">
            <a:avLst>
              <a:gd name="adj" fmla="val 25704"/>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DDC1550-9A62-BD42-9942-9825FFCE6999}"/>
              </a:ext>
            </a:extLst>
          </p:cNvPr>
          <p:cNvSpPr txBox="1"/>
          <p:nvPr/>
        </p:nvSpPr>
        <p:spPr>
          <a:xfrm>
            <a:off x="1907704" y="5199583"/>
            <a:ext cx="1484702" cy="461665"/>
          </a:xfrm>
          <a:prstGeom prst="rect">
            <a:avLst/>
          </a:prstGeom>
          <a:noFill/>
        </p:spPr>
        <p:txBody>
          <a:bodyPr wrap="none" rtlCol="0">
            <a:spAutoFit/>
          </a:bodyPr>
          <a:lstStyle/>
          <a:p>
            <a:r>
              <a:rPr lang="en-GB" sz="2400" b="1" dirty="0">
                <a:solidFill>
                  <a:srgbClr val="0000FF"/>
                </a:solidFill>
              </a:rPr>
              <a:t>Obstacle</a:t>
            </a:r>
          </a:p>
        </p:txBody>
      </p:sp>
      <p:cxnSp>
        <p:nvCxnSpPr>
          <p:cNvPr id="58" name="Connettore 1 8">
            <a:extLst>
              <a:ext uri="{FF2B5EF4-FFF2-40B4-BE49-F238E27FC236}">
                <a16:creationId xmlns:a16="http://schemas.microsoft.com/office/drawing/2014/main" id="{97E45DB1-BE7F-3949-B806-45738AC9153C}"/>
              </a:ext>
            </a:extLst>
          </p:cNvPr>
          <p:cNvCxnSpPr>
            <a:cxnSpLocks/>
          </p:cNvCxnSpPr>
          <p:nvPr/>
        </p:nvCxnSpPr>
        <p:spPr>
          <a:xfrm flipV="1">
            <a:off x="1720177" y="2586087"/>
            <a:ext cx="3348352" cy="2297229"/>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323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323850" y="457827"/>
            <a:ext cx="8496300" cy="450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400" dirty="0"/>
              <a:t>Let’s consider only the i-1, </a:t>
            </a:r>
            <a:r>
              <a:rPr lang="en-GB" altLang="it-IT" sz="2400" dirty="0" err="1"/>
              <a:t>i</a:t>
            </a:r>
            <a:r>
              <a:rPr lang="en-GB" altLang="it-IT" sz="2400" dirty="0"/>
              <a:t> and i+1 masses:</a:t>
            </a:r>
          </a:p>
        </p:txBody>
      </p:sp>
      <p:sp>
        <p:nvSpPr>
          <p:cNvPr id="7" name="Text Box 2"/>
          <p:cNvSpPr txBox="1">
            <a:spLocks noChangeArrowheads="1"/>
          </p:cNvSpPr>
          <p:nvPr/>
        </p:nvSpPr>
        <p:spPr bwMode="auto">
          <a:xfrm>
            <a:off x="1470025" y="6308725"/>
            <a:ext cx="51090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dirty="0">
                <a:latin typeface="Verdana" pitchFamily="34" charset="0"/>
              </a:rPr>
              <a:t>Elastic band – the resulting forces</a:t>
            </a:r>
          </a:p>
        </p:txBody>
      </p:sp>
      <p:sp>
        <p:nvSpPr>
          <p:cNvPr id="5" name="Ovale 4"/>
          <p:cNvSpPr/>
          <p:nvPr/>
        </p:nvSpPr>
        <p:spPr>
          <a:xfrm>
            <a:off x="1929380" y="2959664"/>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6357872" y="4651852"/>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4845348" y="2305193"/>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1 8"/>
          <p:cNvCxnSpPr/>
          <p:nvPr/>
        </p:nvCxnSpPr>
        <p:spPr>
          <a:xfrm flipV="1">
            <a:off x="3583660" y="1951552"/>
            <a:ext cx="1765744" cy="378042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 name="Connettore 1 2"/>
          <p:cNvCxnSpPr/>
          <p:nvPr/>
        </p:nvCxnSpPr>
        <p:spPr>
          <a:xfrm>
            <a:off x="2145404" y="3175688"/>
            <a:ext cx="4464496"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1 22"/>
          <p:cNvCxnSpPr>
            <a:cxnSpLocks/>
          </p:cNvCxnSpPr>
          <p:nvPr/>
        </p:nvCxnSpPr>
        <p:spPr>
          <a:xfrm flipH="1" flipV="1">
            <a:off x="5097732" y="2564904"/>
            <a:ext cx="2858644" cy="104798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flipV="1">
            <a:off x="2145404" y="2527616"/>
            <a:ext cx="2951972" cy="648072"/>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5097376" y="2527616"/>
            <a:ext cx="1512524" cy="237626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19" name="Connettore 2 20">
            <a:extLst>
              <a:ext uri="{FF2B5EF4-FFF2-40B4-BE49-F238E27FC236}">
                <a16:creationId xmlns:a16="http://schemas.microsoft.com/office/drawing/2014/main" id="{C5822577-0CED-7C46-9568-C67DAEB543F2}"/>
              </a:ext>
            </a:extLst>
          </p:cNvPr>
          <p:cNvCxnSpPr>
            <a:cxnSpLocks/>
          </p:cNvCxnSpPr>
          <p:nvPr/>
        </p:nvCxnSpPr>
        <p:spPr>
          <a:xfrm flipH="1">
            <a:off x="4489942" y="2522107"/>
            <a:ext cx="624438" cy="1317107"/>
          </a:xfrm>
          <a:prstGeom prst="straightConnector1">
            <a:avLst/>
          </a:prstGeom>
          <a:ln w="76200">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ABF9B9E-EDD3-2A40-995B-5F1E81AE2E6E}"/>
              </a:ext>
            </a:extLst>
          </p:cNvPr>
          <p:cNvSpPr txBox="1"/>
          <p:nvPr/>
        </p:nvSpPr>
        <p:spPr>
          <a:xfrm>
            <a:off x="3670916" y="3883823"/>
            <a:ext cx="623889" cy="461665"/>
          </a:xfrm>
          <a:prstGeom prst="rect">
            <a:avLst/>
          </a:prstGeom>
          <a:solidFill>
            <a:schemeClr val="bg1">
              <a:lumMod val="50000"/>
            </a:schemeClr>
          </a:solidFill>
        </p:spPr>
        <p:txBody>
          <a:bodyPr wrap="none" rtlCol="0">
            <a:spAutoFit/>
          </a:bodyPr>
          <a:lstStyle/>
          <a:p>
            <a:r>
              <a:rPr lang="en-GB" sz="2400" b="1" dirty="0" err="1">
                <a:solidFill>
                  <a:srgbClr val="FFFF00"/>
                </a:solidFill>
              </a:rPr>
              <a:t>F</a:t>
            </a:r>
            <a:r>
              <a:rPr lang="en-GB" sz="2400" b="1" baseline="-25000" dirty="0" err="1">
                <a:solidFill>
                  <a:srgbClr val="FFFF00"/>
                </a:solidFill>
              </a:rPr>
              <a:t>int</a:t>
            </a:r>
            <a:endParaRPr lang="en-GB" sz="2400" b="1" baseline="-25000" dirty="0">
              <a:solidFill>
                <a:srgbClr val="FFFF00"/>
              </a:solidFill>
            </a:endParaRPr>
          </a:p>
        </p:txBody>
      </p:sp>
      <p:sp>
        <p:nvSpPr>
          <p:cNvPr id="36" name="TextBox 35">
            <a:extLst>
              <a:ext uri="{FF2B5EF4-FFF2-40B4-BE49-F238E27FC236}">
                <a16:creationId xmlns:a16="http://schemas.microsoft.com/office/drawing/2014/main" id="{75EFC75E-22A5-2B48-8DB6-E4F594F2AAFE}"/>
              </a:ext>
            </a:extLst>
          </p:cNvPr>
          <p:cNvSpPr txBox="1"/>
          <p:nvPr/>
        </p:nvSpPr>
        <p:spPr>
          <a:xfrm>
            <a:off x="1087286" y="2944855"/>
            <a:ext cx="681597" cy="461665"/>
          </a:xfrm>
          <a:prstGeom prst="rect">
            <a:avLst/>
          </a:prstGeom>
          <a:noFill/>
        </p:spPr>
        <p:txBody>
          <a:bodyPr wrap="none" rtlCol="0">
            <a:spAutoFit/>
          </a:bodyPr>
          <a:lstStyle/>
          <a:p>
            <a:r>
              <a:rPr lang="en-GB" sz="2400" b="1" dirty="0"/>
              <a:t>M</a:t>
            </a:r>
            <a:r>
              <a:rPr lang="en-GB" sz="2400" b="1" baseline="-25000" dirty="0"/>
              <a:t>i-1</a:t>
            </a:r>
          </a:p>
        </p:txBody>
      </p:sp>
      <p:sp>
        <p:nvSpPr>
          <p:cNvPr id="38" name="TextBox 37">
            <a:extLst>
              <a:ext uri="{FF2B5EF4-FFF2-40B4-BE49-F238E27FC236}">
                <a16:creationId xmlns:a16="http://schemas.microsoft.com/office/drawing/2014/main" id="{5BE0ACAF-2309-1D40-B53C-731E661FB4C4}"/>
              </a:ext>
            </a:extLst>
          </p:cNvPr>
          <p:cNvSpPr txBox="1"/>
          <p:nvPr/>
        </p:nvSpPr>
        <p:spPr>
          <a:xfrm>
            <a:off x="6729771" y="5172073"/>
            <a:ext cx="732893" cy="461665"/>
          </a:xfrm>
          <a:prstGeom prst="rect">
            <a:avLst/>
          </a:prstGeom>
          <a:noFill/>
        </p:spPr>
        <p:txBody>
          <a:bodyPr wrap="none" rtlCol="0">
            <a:spAutoFit/>
          </a:bodyPr>
          <a:lstStyle/>
          <a:p>
            <a:r>
              <a:rPr lang="en-GB" sz="2400" b="1" dirty="0"/>
              <a:t>M</a:t>
            </a:r>
            <a:r>
              <a:rPr lang="en-GB" sz="2400" b="1" baseline="-25000" dirty="0"/>
              <a:t>i+1</a:t>
            </a:r>
          </a:p>
        </p:txBody>
      </p:sp>
      <p:sp>
        <p:nvSpPr>
          <p:cNvPr id="39" name="TextBox 38">
            <a:extLst>
              <a:ext uri="{FF2B5EF4-FFF2-40B4-BE49-F238E27FC236}">
                <a16:creationId xmlns:a16="http://schemas.microsoft.com/office/drawing/2014/main" id="{801719FF-A86D-9E46-B868-3BB3B6DEE167}"/>
              </a:ext>
            </a:extLst>
          </p:cNvPr>
          <p:cNvSpPr txBox="1"/>
          <p:nvPr/>
        </p:nvSpPr>
        <p:spPr>
          <a:xfrm>
            <a:off x="4309351" y="2097718"/>
            <a:ext cx="498855" cy="461665"/>
          </a:xfrm>
          <a:prstGeom prst="rect">
            <a:avLst/>
          </a:prstGeom>
          <a:noFill/>
        </p:spPr>
        <p:txBody>
          <a:bodyPr wrap="none" rtlCol="0">
            <a:spAutoFit/>
          </a:bodyPr>
          <a:lstStyle/>
          <a:p>
            <a:r>
              <a:rPr lang="en-GB" sz="2400" b="1" dirty="0"/>
              <a:t>M</a:t>
            </a:r>
            <a:r>
              <a:rPr lang="en-GB" sz="2400" b="1" baseline="-25000" dirty="0"/>
              <a:t>i</a:t>
            </a:r>
          </a:p>
        </p:txBody>
      </p:sp>
      <p:sp>
        <p:nvSpPr>
          <p:cNvPr id="37" name="Cube 36">
            <a:extLst>
              <a:ext uri="{FF2B5EF4-FFF2-40B4-BE49-F238E27FC236}">
                <a16:creationId xmlns:a16="http://schemas.microsoft.com/office/drawing/2014/main" id="{2B81FEDF-05D0-B64A-950F-3C4286A753C1}"/>
              </a:ext>
            </a:extLst>
          </p:cNvPr>
          <p:cNvSpPr/>
          <p:nvPr/>
        </p:nvSpPr>
        <p:spPr>
          <a:xfrm>
            <a:off x="157836" y="3947864"/>
            <a:ext cx="1821876" cy="1685874"/>
          </a:xfrm>
          <a:prstGeom prst="cube">
            <a:avLst>
              <a:gd name="adj" fmla="val 25704"/>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DDC1550-9A62-BD42-9942-9825FFCE6999}"/>
              </a:ext>
            </a:extLst>
          </p:cNvPr>
          <p:cNvSpPr txBox="1"/>
          <p:nvPr/>
        </p:nvSpPr>
        <p:spPr>
          <a:xfrm>
            <a:off x="1907704" y="5199583"/>
            <a:ext cx="1484702" cy="461665"/>
          </a:xfrm>
          <a:prstGeom prst="rect">
            <a:avLst/>
          </a:prstGeom>
          <a:noFill/>
        </p:spPr>
        <p:txBody>
          <a:bodyPr wrap="none" rtlCol="0">
            <a:spAutoFit/>
          </a:bodyPr>
          <a:lstStyle/>
          <a:p>
            <a:r>
              <a:rPr lang="en-GB" sz="2400" b="1" dirty="0">
                <a:solidFill>
                  <a:srgbClr val="0000FF"/>
                </a:solidFill>
              </a:rPr>
              <a:t>Obstacle</a:t>
            </a:r>
          </a:p>
        </p:txBody>
      </p:sp>
      <p:cxnSp>
        <p:nvCxnSpPr>
          <p:cNvPr id="43" name="Connettore 2 20">
            <a:extLst>
              <a:ext uri="{FF2B5EF4-FFF2-40B4-BE49-F238E27FC236}">
                <a16:creationId xmlns:a16="http://schemas.microsoft.com/office/drawing/2014/main" id="{F055A328-5D01-CE49-86A5-A7B3F877F1EA}"/>
              </a:ext>
            </a:extLst>
          </p:cNvPr>
          <p:cNvCxnSpPr>
            <a:cxnSpLocks/>
          </p:cNvCxnSpPr>
          <p:nvPr/>
        </p:nvCxnSpPr>
        <p:spPr>
          <a:xfrm flipH="1">
            <a:off x="4068012" y="2564904"/>
            <a:ext cx="1010305" cy="226217"/>
          </a:xfrm>
          <a:prstGeom prst="straightConnector1">
            <a:avLst/>
          </a:prstGeom>
          <a:ln w="38100">
            <a:solidFill>
              <a:srgbClr val="FFFF00"/>
            </a:solidFill>
            <a:prstDash val="dash"/>
            <a:tailEnd type="arrow"/>
          </a:ln>
        </p:spPr>
        <p:style>
          <a:lnRef idx="2">
            <a:schemeClr val="dk1"/>
          </a:lnRef>
          <a:fillRef idx="0">
            <a:schemeClr val="dk1"/>
          </a:fillRef>
          <a:effectRef idx="1">
            <a:schemeClr val="dk1"/>
          </a:effectRef>
          <a:fontRef idx="minor">
            <a:schemeClr val="tx1"/>
          </a:fontRef>
        </p:style>
      </p:cxnSp>
      <p:cxnSp>
        <p:nvCxnSpPr>
          <p:cNvPr id="48" name="Connettore 2 20">
            <a:extLst>
              <a:ext uri="{FF2B5EF4-FFF2-40B4-BE49-F238E27FC236}">
                <a16:creationId xmlns:a16="http://schemas.microsoft.com/office/drawing/2014/main" id="{5B0D0E6C-1885-124E-A2EB-C9C9E6424191}"/>
              </a:ext>
            </a:extLst>
          </p:cNvPr>
          <p:cNvCxnSpPr>
            <a:cxnSpLocks/>
          </p:cNvCxnSpPr>
          <p:nvPr/>
        </p:nvCxnSpPr>
        <p:spPr>
          <a:xfrm>
            <a:off x="5078673" y="2563881"/>
            <a:ext cx="461985" cy="808677"/>
          </a:xfrm>
          <a:prstGeom prst="straightConnector1">
            <a:avLst/>
          </a:prstGeom>
          <a:ln w="38100">
            <a:solidFill>
              <a:srgbClr val="FFFF00"/>
            </a:solidFill>
            <a:prstDash val="dash"/>
            <a:tailEnd type="arrow"/>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555A3F49-AA1F-3449-B2C3-A02C4E4FC3A6}"/>
              </a:ext>
            </a:extLst>
          </p:cNvPr>
          <p:cNvSpPr txBox="1"/>
          <p:nvPr/>
        </p:nvSpPr>
        <p:spPr>
          <a:xfrm>
            <a:off x="3240143" y="2211970"/>
            <a:ext cx="726481" cy="461665"/>
          </a:xfrm>
          <a:prstGeom prst="rect">
            <a:avLst/>
          </a:prstGeom>
          <a:solidFill>
            <a:schemeClr val="bg1">
              <a:lumMod val="50000"/>
            </a:schemeClr>
          </a:solidFill>
        </p:spPr>
        <p:txBody>
          <a:bodyPr wrap="none" rtlCol="0">
            <a:spAutoFit/>
          </a:bodyPr>
          <a:lstStyle/>
          <a:p>
            <a:r>
              <a:rPr lang="en-GB" sz="2400" b="1" dirty="0">
                <a:solidFill>
                  <a:srgbClr val="FFFF00"/>
                </a:solidFill>
              </a:rPr>
              <a:t>F</a:t>
            </a:r>
            <a:r>
              <a:rPr lang="en-GB" sz="2400" b="1" baseline="-25000" dirty="0">
                <a:solidFill>
                  <a:srgbClr val="FFFF00"/>
                </a:solidFill>
              </a:rPr>
              <a:t>ki-1</a:t>
            </a:r>
          </a:p>
        </p:txBody>
      </p:sp>
      <p:sp>
        <p:nvSpPr>
          <p:cNvPr id="57" name="TextBox 56">
            <a:extLst>
              <a:ext uri="{FF2B5EF4-FFF2-40B4-BE49-F238E27FC236}">
                <a16:creationId xmlns:a16="http://schemas.microsoft.com/office/drawing/2014/main" id="{4030683A-C4F6-8A42-B187-F2F43F4F75B6}"/>
              </a:ext>
            </a:extLst>
          </p:cNvPr>
          <p:cNvSpPr txBox="1"/>
          <p:nvPr/>
        </p:nvSpPr>
        <p:spPr>
          <a:xfrm>
            <a:off x="5097030" y="3549634"/>
            <a:ext cx="777777" cy="461665"/>
          </a:xfrm>
          <a:prstGeom prst="rect">
            <a:avLst/>
          </a:prstGeom>
          <a:solidFill>
            <a:schemeClr val="bg1">
              <a:lumMod val="50000"/>
            </a:schemeClr>
          </a:solidFill>
        </p:spPr>
        <p:txBody>
          <a:bodyPr wrap="none" rtlCol="0">
            <a:spAutoFit/>
          </a:bodyPr>
          <a:lstStyle/>
          <a:p>
            <a:r>
              <a:rPr lang="en-GB" sz="2400" b="1" dirty="0">
                <a:solidFill>
                  <a:srgbClr val="FFFF00"/>
                </a:solidFill>
              </a:rPr>
              <a:t>F</a:t>
            </a:r>
            <a:r>
              <a:rPr lang="en-GB" sz="2400" b="1" baseline="-25000" dirty="0">
                <a:solidFill>
                  <a:srgbClr val="FFFF00"/>
                </a:solidFill>
              </a:rPr>
              <a:t>ki+1</a:t>
            </a:r>
          </a:p>
        </p:txBody>
      </p:sp>
      <p:cxnSp>
        <p:nvCxnSpPr>
          <p:cNvPr id="58" name="Connettore 1 8">
            <a:extLst>
              <a:ext uri="{FF2B5EF4-FFF2-40B4-BE49-F238E27FC236}">
                <a16:creationId xmlns:a16="http://schemas.microsoft.com/office/drawing/2014/main" id="{97E45DB1-BE7F-3949-B806-45738AC9153C}"/>
              </a:ext>
            </a:extLst>
          </p:cNvPr>
          <p:cNvCxnSpPr>
            <a:cxnSpLocks/>
          </p:cNvCxnSpPr>
          <p:nvPr/>
        </p:nvCxnSpPr>
        <p:spPr>
          <a:xfrm flipV="1">
            <a:off x="1720177" y="2586087"/>
            <a:ext cx="3348352" cy="2297229"/>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4937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470025" y="6308725"/>
            <a:ext cx="51090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dirty="0">
                <a:latin typeface="Verdana" pitchFamily="34" charset="0"/>
              </a:rPr>
              <a:t>Elastic band – the resulting forces</a:t>
            </a:r>
          </a:p>
        </p:txBody>
      </p:sp>
      <p:sp>
        <p:nvSpPr>
          <p:cNvPr id="5" name="Ovale 4"/>
          <p:cNvSpPr/>
          <p:nvPr/>
        </p:nvSpPr>
        <p:spPr>
          <a:xfrm>
            <a:off x="1929380" y="2959664"/>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6357872" y="4651852"/>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4845348" y="2305193"/>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1 8"/>
          <p:cNvCxnSpPr/>
          <p:nvPr/>
        </p:nvCxnSpPr>
        <p:spPr>
          <a:xfrm flipV="1">
            <a:off x="3583660" y="1951552"/>
            <a:ext cx="1765744" cy="378042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 name="Connettore 1 2"/>
          <p:cNvCxnSpPr/>
          <p:nvPr/>
        </p:nvCxnSpPr>
        <p:spPr>
          <a:xfrm>
            <a:off x="2145404" y="3175688"/>
            <a:ext cx="4464496"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1 22"/>
          <p:cNvCxnSpPr>
            <a:cxnSpLocks/>
          </p:cNvCxnSpPr>
          <p:nvPr/>
        </p:nvCxnSpPr>
        <p:spPr>
          <a:xfrm flipH="1" flipV="1">
            <a:off x="5097732" y="2564904"/>
            <a:ext cx="2858644" cy="104798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flipV="1">
            <a:off x="2145404" y="2527616"/>
            <a:ext cx="2951972" cy="648072"/>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5097376" y="2527616"/>
            <a:ext cx="1512524" cy="237626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19" name="Connettore 2 20">
            <a:extLst>
              <a:ext uri="{FF2B5EF4-FFF2-40B4-BE49-F238E27FC236}">
                <a16:creationId xmlns:a16="http://schemas.microsoft.com/office/drawing/2014/main" id="{C5822577-0CED-7C46-9568-C67DAEB543F2}"/>
              </a:ext>
            </a:extLst>
          </p:cNvPr>
          <p:cNvCxnSpPr>
            <a:cxnSpLocks/>
          </p:cNvCxnSpPr>
          <p:nvPr/>
        </p:nvCxnSpPr>
        <p:spPr>
          <a:xfrm flipH="1">
            <a:off x="4489942" y="2522107"/>
            <a:ext cx="624438" cy="1317107"/>
          </a:xfrm>
          <a:prstGeom prst="straightConnector1">
            <a:avLst/>
          </a:prstGeom>
          <a:ln w="76200">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22" name="Connettore 2 20">
            <a:extLst>
              <a:ext uri="{FF2B5EF4-FFF2-40B4-BE49-F238E27FC236}">
                <a16:creationId xmlns:a16="http://schemas.microsoft.com/office/drawing/2014/main" id="{1528BE7A-54DF-DA47-BF50-A9D84473ED6A}"/>
              </a:ext>
            </a:extLst>
          </p:cNvPr>
          <p:cNvCxnSpPr>
            <a:cxnSpLocks/>
          </p:cNvCxnSpPr>
          <p:nvPr/>
        </p:nvCxnSpPr>
        <p:spPr>
          <a:xfrm flipV="1">
            <a:off x="5078316" y="1151192"/>
            <a:ext cx="1992255" cy="1401058"/>
          </a:xfrm>
          <a:prstGeom prst="straightConnector1">
            <a:avLst/>
          </a:prstGeom>
          <a:ln w="76200">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ABF9B9E-EDD3-2A40-995B-5F1E81AE2E6E}"/>
              </a:ext>
            </a:extLst>
          </p:cNvPr>
          <p:cNvSpPr txBox="1"/>
          <p:nvPr/>
        </p:nvSpPr>
        <p:spPr>
          <a:xfrm>
            <a:off x="3670916" y="3883823"/>
            <a:ext cx="623889" cy="461665"/>
          </a:xfrm>
          <a:prstGeom prst="rect">
            <a:avLst/>
          </a:prstGeom>
          <a:solidFill>
            <a:schemeClr val="bg1">
              <a:lumMod val="50000"/>
            </a:schemeClr>
          </a:solidFill>
        </p:spPr>
        <p:txBody>
          <a:bodyPr wrap="none" rtlCol="0">
            <a:spAutoFit/>
          </a:bodyPr>
          <a:lstStyle/>
          <a:p>
            <a:r>
              <a:rPr lang="en-GB" sz="2400" b="1" dirty="0" err="1">
                <a:solidFill>
                  <a:srgbClr val="FFFF00"/>
                </a:solidFill>
              </a:rPr>
              <a:t>F</a:t>
            </a:r>
            <a:r>
              <a:rPr lang="en-GB" sz="2400" b="1" baseline="-25000" dirty="0" err="1">
                <a:solidFill>
                  <a:srgbClr val="FFFF00"/>
                </a:solidFill>
              </a:rPr>
              <a:t>int</a:t>
            </a:r>
            <a:endParaRPr lang="en-GB" sz="2400" b="1" baseline="-25000" dirty="0">
              <a:solidFill>
                <a:srgbClr val="FFFF00"/>
              </a:solidFill>
            </a:endParaRPr>
          </a:p>
        </p:txBody>
      </p:sp>
      <p:sp>
        <p:nvSpPr>
          <p:cNvPr id="26" name="TextBox 25">
            <a:extLst>
              <a:ext uri="{FF2B5EF4-FFF2-40B4-BE49-F238E27FC236}">
                <a16:creationId xmlns:a16="http://schemas.microsoft.com/office/drawing/2014/main" id="{4E13F3E6-8790-8E49-B125-35B44764AD89}"/>
              </a:ext>
            </a:extLst>
          </p:cNvPr>
          <p:cNvSpPr txBox="1"/>
          <p:nvPr/>
        </p:nvSpPr>
        <p:spPr>
          <a:xfrm>
            <a:off x="7223758" y="1074981"/>
            <a:ext cx="668773" cy="461665"/>
          </a:xfrm>
          <a:prstGeom prst="rect">
            <a:avLst/>
          </a:prstGeom>
          <a:solidFill>
            <a:schemeClr val="bg1">
              <a:lumMod val="50000"/>
            </a:schemeClr>
          </a:solidFill>
        </p:spPr>
        <p:txBody>
          <a:bodyPr wrap="none" rtlCol="0">
            <a:spAutoFit/>
          </a:bodyPr>
          <a:lstStyle/>
          <a:p>
            <a:r>
              <a:rPr lang="en-GB" sz="2400" b="1" dirty="0" err="1">
                <a:solidFill>
                  <a:srgbClr val="0000FF"/>
                </a:solidFill>
              </a:rPr>
              <a:t>F</a:t>
            </a:r>
            <a:r>
              <a:rPr lang="en-GB" sz="2400" b="1" baseline="-25000" dirty="0" err="1">
                <a:solidFill>
                  <a:srgbClr val="0000FF"/>
                </a:solidFill>
              </a:rPr>
              <a:t>ext</a:t>
            </a:r>
            <a:endParaRPr lang="en-GB" sz="2400" b="1" baseline="-25000" dirty="0">
              <a:solidFill>
                <a:srgbClr val="0000FF"/>
              </a:solidFill>
            </a:endParaRPr>
          </a:p>
        </p:txBody>
      </p:sp>
      <p:sp>
        <p:nvSpPr>
          <p:cNvPr id="36" name="TextBox 35">
            <a:extLst>
              <a:ext uri="{FF2B5EF4-FFF2-40B4-BE49-F238E27FC236}">
                <a16:creationId xmlns:a16="http://schemas.microsoft.com/office/drawing/2014/main" id="{75EFC75E-22A5-2B48-8DB6-E4F594F2AAFE}"/>
              </a:ext>
            </a:extLst>
          </p:cNvPr>
          <p:cNvSpPr txBox="1"/>
          <p:nvPr/>
        </p:nvSpPr>
        <p:spPr>
          <a:xfrm>
            <a:off x="1087286" y="2944855"/>
            <a:ext cx="681597" cy="461665"/>
          </a:xfrm>
          <a:prstGeom prst="rect">
            <a:avLst/>
          </a:prstGeom>
          <a:noFill/>
        </p:spPr>
        <p:txBody>
          <a:bodyPr wrap="none" rtlCol="0">
            <a:spAutoFit/>
          </a:bodyPr>
          <a:lstStyle/>
          <a:p>
            <a:r>
              <a:rPr lang="en-GB" sz="2400" b="1" dirty="0"/>
              <a:t>M</a:t>
            </a:r>
            <a:r>
              <a:rPr lang="en-GB" sz="2400" b="1" baseline="-25000" dirty="0"/>
              <a:t>i-1</a:t>
            </a:r>
          </a:p>
        </p:txBody>
      </p:sp>
      <p:sp>
        <p:nvSpPr>
          <p:cNvPr id="38" name="TextBox 37">
            <a:extLst>
              <a:ext uri="{FF2B5EF4-FFF2-40B4-BE49-F238E27FC236}">
                <a16:creationId xmlns:a16="http://schemas.microsoft.com/office/drawing/2014/main" id="{5BE0ACAF-2309-1D40-B53C-731E661FB4C4}"/>
              </a:ext>
            </a:extLst>
          </p:cNvPr>
          <p:cNvSpPr txBox="1"/>
          <p:nvPr/>
        </p:nvSpPr>
        <p:spPr>
          <a:xfrm>
            <a:off x="6729771" y="5172073"/>
            <a:ext cx="732893" cy="461665"/>
          </a:xfrm>
          <a:prstGeom prst="rect">
            <a:avLst/>
          </a:prstGeom>
          <a:noFill/>
        </p:spPr>
        <p:txBody>
          <a:bodyPr wrap="none" rtlCol="0">
            <a:spAutoFit/>
          </a:bodyPr>
          <a:lstStyle/>
          <a:p>
            <a:r>
              <a:rPr lang="en-GB" sz="2400" b="1" dirty="0"/>
              <a:t>M</a:t>
            </a:r>
            <a:r>
              <a:rPr lang="en-GB" sz="2400" b="1" baseline="-25000" dirty="0"/>
              <a:t>i+1</a:t>
            </a:r>
          </a:p>
        </p:txBody>
      </p:sp>
      <p:sp>
        <p:nvSpPr>
          <p:cNvPr id="39" name="TextBox 38">
            <a:extLst>
              <a:ext uri="{FF2B5EF4-FFF2-40B4-BE49-F238E27FC236}">
                <a16:creationId xmlns:a16="http://schemas.microsoft.com/office/drawing/2014/main" id="{801719FF-A86D-9E46-B868-3BB3B6DEE167}"/>
              </a:ext>
            </a:extLst>
          </p:cNvPr>
          <p:cNvSpPr txBox="1"/>
          <p:nvPr/>
        </p:nvSpPr>
        <p:spPr>
          <a:xfrm>
            <a:off x="4309351" y="2097718"/>
            <a:ext cx="498855" cy="461665"/>
          </a:xfrm>
          <a:prstGeom prst="rect">
            <a:avLst/>
          </a:prstGeom>
          <a:noFill/>
        </p:spPr>
        <p:txBody>
          <a:bodyPr wrap="none" rtlCol="0">
            <a:spAutoFit/>
          </a:bodyPr>
          <a:lstStyle/>
          <a:p>
            <a:r>
              <a:rPr lang="en-GB" sz="2400" b="1" dirty="0"/>
              <a:t>M</a:t>
            </a:r>
            <a:r>
              <a:rPr lang="en-GB" sz="2400" b="1" baseline="-25000" dirty="0"/>
              <a:t>i</a:t>
            </a:r>
          </a:p>
        </p:txBody>
      </p:sp>
      <p:sp>
        <p:nvSpPr>
          <p:cNvPr id="37" name="Cube 36">
            <a:extLst>
              <a:ext uri="{FF2B5EF4-FFF2-40B4-BE49-F238E27FC236}">
                <a16:creationId xmlns:a16="http://schemas.microsoft.com/office/drawing/2014/main" id="{2B81FEDF-05D0-B64A-950F-3C4286A753C1}"/>
              </a:ext>
            </a:extLst>
          </p:cNvPr>
          <p:cNvSpPr/>
          <p:nvPr/>
        </p:nvSpPr>
        <p:spPr>
          <a:xfrm>
            <a:off x="157836" y="3947864"/>
            <a:ext cx="1821876" cy="1685874"/>
          </a:xfrm>
          <a:prstGeom prst="cube">
            <a:avLst>
              <a:gd name="adj" fmla="val 25704"/>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DDC1550-9A62-BD42-9942-9825FFCE6999}"/>
              </a:ext>
            </a:extLst>
          </p:cNvPr>
          <p:cNvSpPr txBox="1"/>
          <p:nvPr/>
        </p:nvSpPr>
        <p:spPr>
          <a:xfrm>
            <a:off x="1907704" y="5199583"/>
            <a:ext cx="1484702" cy="461665"/>
          </a:xfrm>
          <a:prstGeom prst="rect">
            <a:avLst/>
          </a:prstGeom>
          <a:noFill/>
        </p:spPr>
        <p:txBody>
          <a:bodyPr wrap="none" rtlCol="0">
            <a:spAutoFit/>
          </a:bodyPr>
          <a:lstStyle/>
          <a:p>
            <a:r>
              <a:rPr lang="en-GB" sz="2400" b="1" dirty="0">
                <a:solidFill>
                  <a:srgbClr val="0000FF"/>
                </a:solidFill>
              </a:rPr>
              <a:t>Obstacle</a:t>
            </a:r>
          </a:p>
        </p:txBody>
      </p:sp>
      <p:cxnSp>
        <p:nvCxnSpPr>
          <p:cNvPr id="58" name="Connettore 1 8">
            <a:extLst>
              <a:ext uri="{FF2B5EF4-FFF2-40B4-BE49-F238E27FC236}">
                <a16:creationId xmlns:a16="http://schemas.microsoft.com/office/drawing/2014/main" id="{97E45DB1-BE7F-3949-B806-45738AC9153C}"/>
              </a:ext>
            </a:extLst>
          </p:cNvPr>
          <p:cNvCxnSpPr>
            <a:cxnSpLocks/>
          </p:cNvCxnSpPr>
          <p:nvPr/>
        </p:nvCxnSpPr>
        <p:spPr>
          <a:xfrm flipV="1">
            <a:off x="1720177" y="2586087"/>
            <a:ext cx="3348352" cy="2297229"/>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5515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470025" y="6308725"/>
            <a:ext cx="51090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dirty="0">
                <a:latin typeface="Verdana" pitchFamily="34" charset="0"/>
              </a:rPr>
              <a:t>Elastic band – the resulting forces</a:t>
            </a:r>
          </a:p>
        </p:txBody>
      </p:sp>
      <p:sp>
        <p:nvSpPr>
          <p:cNvPr id="5" name="Ovale 4"/>
          <p:cNvSpPr/>
          <p:nvPr/>
        </p:nvSpPr>
        <p:spPr>
          <a:xfrm>
            <a:off x="1929380" y="2959664"/>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6357872" y="4651852"/>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4845348" y="2305193"/>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1 8"/>
          <p:cNvCxnSpPr/>
          <p:nvPr/>
        </p:nvCxnSpPr>
        <p:spPr>
          <a:xfrm flipV="1">
            <a:off x="3583660" y="1951552"/>
            <a:ext cx="1765744" cy="378042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 name="Connettore 1 2"/>
          <p:cNvCxnSpPr/>
          <p:nvPr/>
        </p:nvCxnSpPr>
        <p:spPr>
          <a:xfrm>
            <a:off x="2145404" y="3175688"/>
            <a:ext cx="4464496"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1 22"/>
          <p:cNvCxnSpPr>
            <a:cxnSpLocks/>
          </p:cNvCxnSpPr>
          <p:nvPr/>
        </p:nvCxnSpPr>
        <p:spPr>
          <a:xfrm flipH="1" flipV="1">
            <a:off x="5097732" y="2564904"/>
            <a:ext cx="2858644" cy="104798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flipV="1">
            <a:off x="2145404" y="2527616"/>
            <a:ext cx="2951972" cy="648072"/>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5097376" y="2527616"/>
            <a:ext cx="1512524" cy="237626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19" name="Connettore 2 20">
            <a:extLst>
              <a:ext uri="{FF2B5EF4-FFF2-40B4-BE49-F238E27FC236}">
                <a16:creationId xmlns:a16="http://schemas.microsoft.com/office/drawing/2014/main" id="{C5822577-0CED-7C46-9568-C67DAEB543F2}"/>
              </a:ext>
            </a:extLst>
          </p:cNvPr>
          <p:cNvCxnSpPr>
            <a:cxnSpLocks/>
          </p:cNvCxnSpPr>
          <p:nvPr/>
        </p:nvCxnSpPr>
        <p:spPr>
          <a:xfrm flipH="1">
            <a:off x="4489942" y="2522107"/>
            <a:ext cx="624438" cy="1317107"/>
          </a:xfrm>
          <a:prstGeom prst="straightConnector1">
            <a:avLst/>
          </a:prstGeom>
          <a:ln w="76200">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22" name="Connettore 2 20">
            <a:extLst>
              <a:ext uri="{FF2B5EF4-FFF2-40B4-BE49-F238E27FC236}">
                <a16:creationId xmlns:a16="http://schemas.microsoft.com/office/drawing/2014/main" id="{1528BE7A-54DF-DA47-BF50-A9D84473ED6A}"/>
              </a:ext>
            </a:extLst>
          </p:cNvPr>
          <p:cNvCxnSpPr>
            <a:cxnSpLocks/>
          </p:cNvCxnSpPr>
          <p:nvPr/>
        </p:nvCxnSpPr>
        <p:spPr>
          <a:xfrm flipV="1">
            <a:off x="5078316" y="1151192"/>
            <a:ext cx="1992255" cy="1401058"/>
          </a:xfrm>
          <a:prstGeom prst="straightConnector1">
            <a:avLst/>
          </a:prstGeom>
          <a:ln w="76200">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ABF9B9E-EDD3-2A40-995B-5F1E81AE2E6E}"/>
              </a:ext>
            </a:extLst>
          </p:cNvPr>
          <p:cNvSpPr txBox="1"/>
          <p:nvPr/>
        </p:nvSpPr>
        <p:spPr>
          <a:xfrm>
            <a:off x="3670916" y="3883823"/>
            <a:ext cx="623889" cy="461665"/>
          </a:xfrm>
          <a:prstGeom prst="rect">
            <a:avLst/>
          </a:prstGeom>
          <a:solidFill>
            <a:schemeClr val="bg1">
              <a:lumMod val="50000"/>
            </a:schemeClr>
          </a:solidFill>
        </p:spPr>
        <p:txBody>
          <a:bodyPr wrap="none" rtlCol="0">
            <a:spAutoFit/>
          </a:bodyPr>
          <a:lstStyle/>
          <a:p>
            <a:r>
              <a:rPr lang="en-GB" sz="2400" b="1" dirty="0" err="1">
                <a:solidFill>
                  <a:srgbClr val="FFFF00"/>
                </a:solidFill>
              </a:rPr>
              <a:t>F</a:t>
            </a:r>
            <a:r>
              <a:rPr lang="en-GB" sz="2400" b="1" baseline="-25000" dirty="0" err="1">
                <a:solidFill>
                  <a:srgbClr val="FFFF00"/>
                </a:solidFill>
              </a:rPr>
              <a:t>int</a:t>
            </a:r>
            <a:endParaRPr lang="en-GB" sz="2400" b="1" baseline="-25000" dirty="0">
              <a:solidFill>
                <a:srgbClr val="FFFF00"/>
              </a:solidFill>
            </a:endParaRPr>
          </a:p>
        </p:txBody>
      </p:sp>
      <p:sp>
        <p:nvSpPr>
          <p:cNvPr id="26" name="TextBox 25">
            <a:extLst>
              <a:ext uri="{FF2B5EF4-FFF2-40B4-BE49-F238E27FC236}">
                <a16:creationId xmlns:a16="http://schemas.microsoft.com/office/drawing/2014/main" id="{4E13F3E6-8790-8E49-B125-35B44764AD89}"/>
              </a:ext>
            </a:extLst>
          </p:cNvPr>
          <p:cNvSpPr txBox="1"/>
          <p:nvPr/>
        </p:nvSpPr>
        <p:spPr>
          <a:xfrm>
            <a:off x="7223758" y="1074981"/>
            <a:ext cx="668773" cy="461665"/>
          </a:xfrm>
          <a:prstGeom prst="rect">
            <a:avLst/>
          </a:prstGeom>
          <a:solidFill>
            <a:schemeClr val="bg1">
              <a:lumMod val="50000"/>
            </a:schemeClr>
          </a:solidFill>
        </p:spPr>
        <p:txBody>
          <a:bodyPr wrap="none" rtlCol="0">
            <a:spAutoFit/>
          </a:bodyPr>
          <a:lstStyle/>
          <a:p>
            <a:r>
              <a:rPr lang="en-GB" sz="2400" b="1" dirty="0" err="1">
                <a:solidFill>
                  <a:srgbClr val="0000FF"/>
                </a:solidFill>
              </a:rPr>
              <a:t>F</a:t>
            </a:r>
            <a:r>
              <a:rPr lang="en-GB" sz="2400" b="1" baseline="-25000" dirty="0" err="1">
                <a:solidFill>
                  <a:srgbClr val="0000FF"/>
                </a:solidFill>
              </a:rPr>
              <a:t>ext</a:t>
            </a:r>
            <a:endParaRPr lang="en-GB" sz="2400" b="1" baseline="-25000" dirty="0">
              <a:solidFill>
                <a:srgbClr val="0000FF"/>
              </a:solidFill>
            </a:endParaRPr>
          </a:p>
        </p:txBody>
      </p:sp>
      <p:sp>
        <p:nvSpPr>
          <p:cNvPr id="36" name="TextBox 35">
            <a:extLst>
              <a:ext uri="{FF2B5EF4-FFF2-40B4-BE49-F238E27FC236}">
                <a16:creationId xmlns:a16="http://schemas.microsoft.com/office/drawing/2014/main" id="{75EFC75E-22A5-2B48-8DB6-E4F594F2AAFE}"/>
              </a:ext>
            </a:extLst>
          </p:cNvPr>
          <p:cNvSpPr txBox="1"/>
          <p:nvPr/>
        </p:nvSpPr>
        <p:spPr>
          <a:xfrm>
            <a:off x="1087286" y="2944855"/>
            <a:ext cx="681597" cy="461665"/>
          </a:xfrm>
          <a:prstGeom prst="rect">
            <a:avLst/>
          </a:prstGeom>
          <a:noFill/>
        </p:spPr>
        <p:txBody>
          <a:bodyPr wrap="none" rtlCol="0">
            <a:spAutoFit/>
          </a:bodyPr>
          <a:lstStyle/>
          <a:p>
            <a:r>
              <a:rPr lang="en-GB" sz="2400" b="1" dirty="0"/>
              <a:t>M</a:t>
            </a:r>
            <a:r>
              <a:rPr lang="en-GB" sz="2400" b="1" baseline="-25000" dirty="0"/>
              <a:t>i-1</a:t>
            </a:r>
          </a:p>
        </p:txBody>
      </p:sp>
      <p:sp>
        <p:nvSpPr>
          <p:cNvPr id="38" name="TextBox 37">
            <a:extLst>
              <a:ext uri="{FF2B5EF4-FFF2-40B4-BE49-F238E27FC236}">
                <a16:creationId xmlns:a16="http://schemas.microsoft.com/office/drawing/2014/main" id="{5BE0ACAF-2309-1D40-B53C-731E661FB4C4}"/>
              </a:ext>
            </a:extLst>
          </p:cNvPr>
          <p:cNvSpPr txBox="1"/>
          <p:nvPr/>
        </p:nvSpPr>
        <p:spPr>
          <a:xfrm>
            <a:off x="6729771" y="5172073"/>
            <a:ext cx="732893" cy="461665"/>
          </a:xfrm>
          <a:prstGeom prst="rect">
            <a:avLst/>
          </a:prstGeom>
          <a:noFill/>
        </p:spPr>
        <p:txBody>
          <a:bodyPr wrap="none" rtlCol="0">
            <a:spAutoFit/>
          </a:bodyPr>
          <a:lstStyle/>
          <a:p>
            <a:r>
              <a:rPr lang="en-GB" sz="2400" b="1" dirty="0"/>
              <a:t>M</a:t>
            </a:r>
            <a:r>
              <a:rPr lang="en-GB" sz="2400" b="1" baseline="-25000" dirty="0"/>
              <a:t>i+1</a:t>
            </a:r>
          </a:p>
        </p:txBody>
      </p:sp>
      <p:sp>
        <p:nvSpPr>
          <p:cNvPr id="39" name="TextBox 38">
            <a:extLst>
              <a:ext uri="{FF2B5EF4-FFF2-40B4-BE49-F238E27FC236}">
                <a16:creationId xmlns:a16="http://schemas.microsoft.com/office/drawing/2014/main" id="{801719FF-A86D-9E46-B868-3BB3B6DEE167}"/>
              </a:ext>
            </a:extLst>
          </p:cNvPr>
          <p:cNvSpPr txBox="1"/>
          <p:nvPr/>
        </p:nvSpPr>
        <p:spPr>
          <a:xfrm>
            <a:off x="4309351" y="2097718"/>
            <a:ext cx="498855" cy="461665"/>
          </a:xfrm>
          <a:prstGeom prst="rect">
            <a:avLst/>
          </a:prstGeom>
          <a:noFill/>
        </p:spPr>
        <p:txBody>
          <a:bodyPr wrap="none" rtlCol="0">
            <a:spAutoFit/>
          </a:bodyPr>
          <a:lstStyle/>
          <a:p>
            <a:r>
              <a:rPr lang="en-GB" sz="2400" b="1" dirty="0"/>
              <a:t>M</a:t>
            </a:r>
            <a:r>
              <a:rPr lang="en-GB" sz="2400" b="1" baseline="-25000" dirty="0"/>
              <a:t>i</a:t>
            </a:r>
          </a:p>
        </p:txBody>
      </p:sp>
      <p:sp>
        <p:nvSpPr>
          <p:cNvPr id="37" name="Cube 36">
            <a:extLst>
              <a:ext uri="{FF2B5EF4-FFF2-40B4-BE49-F238E27FC236}">
                <a16:creationId xmlns:a16="http://schemas.microsoft.com/office/drawing/2014/main" id="{2B81FEDF-05D0-B64A-950F-3C4286A753C1}"/>
              </a:ext>
            </a:extLst>
          </p:cNvPr>
          <p:cNvSpPr/>
          <p:nvPr/>
        </p:nvSpPr>
        <p:spPr>
          <a:xfrm>
            <a:off x="157836" y="3947864"/>
            <a:ext cx="1821876" cy="1685874"/>
          </a:xfrm>
          <a:prstGeom prst="cube">
            <a:avLst>
              <a:gd name="adj" fmla="val 25704"/>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DDC1550-9A62-BD42-9942-9825FFCE6999}"/>
              </a:ext>
            </a:extLst>
          </p:cNvPr>
          <p:cNvSpPr txBox="1"/>
          <p:nvPr/>
        </p:nvSpPr>
        <p:spPr>
          <a:xfrm>
            <a:off x="1907704" y="5199583"/>
            <a:ext cx="1484702" cy="461665"/>
          </a:xfrm>
          <a:prstGeom prst="rect">
            <a:avLst/>
          </a:prstGeom>
          <a:noFill/>
        </p:spPr>
        <p:txBody>
          <a:bodyPr wrap="none" rtlCol="0">
            <a:spAutoFit/>
          </a:bodyPr>
          <a:lstStyle/>
          <a:p>
            <a:r>
              <a:rPr lang="en-GB" sz="2400" b="1" dirty="0">
                <a:solidFill>
                  <a:srgbClr val="0000FF"/>
                </a:solidFill>
              </a:rPr>
              <a:t>Obstacle</a:t>
            </a:r>
          </a:p>
        </p:txBody>
      </p:sp>
      <p:cxnSp>
        <p:nvCxnSpPr>
          <p:cNvPr id="53" name="Connettore 2 20">
            <a:extLst>
              <a:ext uri="{FF2B5EF4-FFF2-40B4-BE49-F238E27FC236}">
                <a16:creationId xmlns:a16="http://schemas.microsoft.com/office/drawing/2014/main" id="{B55159BD-88DA-3744-9564-F159190417CF}"/>
              </a:ext>
            </a:extLst>
          </p:cNvPr>
          <p:cNvCxnSpPr>
            <a:cxnSpLocks/>
          </p:cNvCxnSpPr>
          <p:nvPr/>
        </p:nvCxnSpPr>
        <p:spPr>
          <a:xfrm flipV="1">
            <a:off x="5076056" y="2442804"/>
            <a:ext cx="1438896" cy="143282"/>
          </a:xfrm>
          <a:prstGeom prst="straightConnector1">
            <a:avLst/>
          </a:prstGeom>
          <a:ln w="76200">
            <a:solidFill>
              <a:schemeClr val="tx1"/>
            </a:solidFill>
            <a:prstDash val="sysDash"/>
            <a:tailEnd type="arrow"/>
          </a:ln>
        </p:spPr>
        <p:style>
          <a:lnRef idx="2">
            <a:schemeClr val="dk1"/>
          </a:lnRef>
          <a:fillRef idx="0">
            <a:schemeClr val="dk1"/>
          </a:fillRef>
          <a:effectRef idx="1">
            <a:schemeClr val="dk1"/>
          </a:effectRef>
          <a:fontRef idx="minor">
            <a:schemeClr val="tx1"/>
          </a:fontRef>
        </p:style>
      </p:cxnSp>
      <p:sp>
        <p:nvSpPr>
          <p:cNvPr id="55" name="TextBox 54">
            <a:extLst>
              <a:ext uri="{FF2B5EF4-FFF2-40B4-BE49-F238E27FC236}">
                <a16:creationId xmlns:a16="http://schemas.microsoft.com/office/drawing/2014/main" id="{C5DA1546-AA90-9949-A97E-F815A06F89D3}"/>
              </a:ext>
            </a:extLst>
          </p:cNvPr>
          <p:cNvSpPr txBox="1"/>
          <p:nvPr/>
        </p:nvSpPr>
        <p:spPr>
          <a:xfrm>
            <a:off x="6639776" y="2211971"/>
            <a:ext cx="1457450" cy="461665"/>
          </a:xfrm>
          <a:prstGeom prst="rect">
            <a:avLst/>
          </a:prstGeom>
          <a:solidFill>
            <a:schemeClr val="bg1">
              <a:lumMod val="50000"/>
            </a:schemeClr>
          </a:solidFill>
        </p:spPr>
        <p:txBody>
          <a:bodyPr wrap="none" rtlCol="0">
            <a:spAutoFit/>
          </a:bodyPr>
          <a:lstStyle/>
          <a:p>
            <a:r>
              <a:rPr lang="en-GB" sz="2400" b="1" dirty="0" err="1"/>
              <a:t>F</a:t>
            </a:r>
            <a:r>
              <a:rPr lang="en-GB" sz="2400" b="1" baseline="-25000" dirty="0" err="1"/>
              <a:t>int</a:t>
            </a:r>
            <a:r>
              <a:rPr lang="en-GB" sz="2400" b="1" dirty="0"/>
              <a:t> + </a:t>
            </a:r>
            <a:r>
              <a:rPr lang="en-GB" sz="2400" b="1" dirty="0" err="1"/>
              <a:t>F</a:t>
            </a:r>
            <a:r>
              <a:rPr lang="en-GB" sz="2400" b="1" baseline="-25000" dirty="0" err="1"/>
              <a:t>ext</a:t>
            </a:r>
            <a:endParaRPr lang="en-GB" sz="2400" b="1" baseline="-25000" dirty="0"/>
          </a:p>
        </p:txBody>
      </p:sp>
      <p:cxnSp>
        <p:nvCxnSpPr>
          <p:cNvPr id="58" name="Connettore 1 8">
            <a:extLst>
              <a:ext uri="{FF2B5EF4-FFF2-40B4-BE49-F238E27FC236}">
                <a16:creationId xmlns:a16="http://schemas.microsoft.com/office/drawing/2014/main" id="{97E45DB1-BE7F-3949-B806-45738AC9153C}"/>
              </a:ext>
            </a:extLst>
          </p:cNvPr>
          <p:cNvCxnSpPr>
            <a:cxnSpLocks/>
          </p:cNvCxnSpPr>
          <p:nvPr/>
        </p:nvCxnSpPr>
        <p:spPr>
          <a:xfrm flipV="1">
            <a:off x="1720177" y="2586087"/>
            <a:ext cx="3348352" cy="2297229"/>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217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470025" y="6308725"/>
            <a:ext cx="51090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dirty="0">
                <a:latin typeface="Verdana" pitchFamily="34" charset="0"/>
              </a:rPr>
              <a:t>Elastic band – the resulting forces</a:t>
            </a:r>
          </a:p>
        </p:txBody>
      </p:sp>
      <p:sp>
        <p:nvSpPr>
          <p:cNvPr id="5" name="Ovale 4"/>
          <p:cNvSpPr/>
          <p:nvPr/>
        </p:nvSpPr>
        <p:spPr>
          <a:xfrm>
            <a:off x="1929380" y="2959664"/>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6357872" y="4651852"/>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4845348" y="2305193"/>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1 8"/>
          <p:cNvCxnSpPr/>
          <p:nvPr/>
        </p:nvCxnSpPr>
        <p:spPr>
          <a:xfrm flipV="1">
            <a:off x="3583660" y="1951552"/>
            <a:ext cx="1765744" cy="378042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 name="Connettore 1 2"/>
          <p:cNvCxnSpPr/>
          <p:nvPr/>
        </p:nvCxnSpPr>
        <p:spPr>
          <a:xfrm>
            <a:off x="2145404" y="3175688"/>
            <a:ext cx="4464496"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1 22"/>
          <p:cNvCxnSpPr>
            <a:cxnSpLocks/>
          </p:cNvCxnSpPr>
          <p:nvPr/>
        </p:nvCxnSpPr>
        <p:spPr>
          <a:xfrm flipH="1" flipV="1">
            <a:off x="5097732" y="2564904"/>
            <a:ext cx="2858644" cy="104798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flipV="1">
            <a:off x="2145404" y="2527616"/>
            <a:ext cx="2951972" cy="648072"/>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5097376" y="2527616"/>
            <a:ext cx="1512524" cy="237626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19" name="Connettore 2 20">
            <a:extLst>
              <a:ext uri="{FF2B5EF4-FFF2-40B4-BE49-F238E27FC236}">
                <a16:creationId xmlns:a16="http://schemas.microsoft.com/office/drawing/2014/main" id="{C5822577-0CED-7C46-9568-C67DAEB543F2}"/>
              </a:ext>
            </a:extLst>
          </p:cNvPr>
          <p:cNvCxnSpPr>
            <a:cxnSpLocks/>
          </p:cNvCxnSpPr>
          <p:nvPr/>
        </p:nvCxnSpPr>
        <p:spPr>
          <a:xfrm flipH="1">
            <a:off x="4489942" y="2522107"/>
            <a:ext cx="624438" cy="1317107"/>
          </a:xfrm>
          <a:prstGeom prst="straightConnector1">
            <a:avLst/>
          </a:prstGeom>
          <a:ln w="76200">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22" name="Connettore 2 20">
            <a:extLst>
              <a:ext uri="{FF2B5EF4-FFF2-40B4-BE49-F238E27FC236}">
                <a16:creationId xmlns:a16="http://schemas.microsoft.com/office/drawing/2014/main" id="{1528BE7A-54DF-DA47-BF50-A9D84473ED6A}"/>
              </a:ext>
            </a:extLst>
          </p:cNvPr>
          <p:cNvCxnSpPr>
            <a:cxnSpLocks/>
          </p:cNvCxnSpPr>
          <p:nvPr/>
        </p:nvCxnSpPr>
        <p:spPr>
          <a:xfrm flipV="1">
            <a:off x="5078316" y="1151192"/>
            <a:ext cx="1992255" cy="1401058"/>
          </a:xfrm>
          <a:prstGeom prst="straightConnector1">
            <a:avLst/>
          </a:prstGeom>
          <a:ln w="76200">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ABF9B9E-EDD3-2A40-995B-5F1E81AE2E6E}"/>
              </a:ext>
            </a:extLst>
          </p:cNvPr>
          <p:cNvSpPr txBox="1"/>
          <p:nvPr/>
        </p:nvSpPr>
        <p:spPr>
          <a:xfrm>
            <a:off x="3670916" y="3883823"/>
            <a:ext cx="623889" cy="461665"/>
          </a:xfrm>
          <a:prstGeom prst="rect">
            <a:avLst/>
          </a:prstGeom>
          <a:solidFill>
            <a:schemeClr val="bg1">
              <a:lumMod val="50000"/>
            </a:schemeClr>
          </a:solidFill>
        </p:spPr>
        <p:txBody>
          <a:bodyPr wrap="none" rtlCol="0">
            <a:spAutoFit/>
          </a:bodyPr>
          <a:lstStyle/>
          <a:p>
            <a:r>
              <a:rPr lang="en-GB" sz="2400" b="1" dirty="0" err="1">
                <a:solidFill>
                  <a:srgbClr val="FFFF00"/>
                </a:solidFill>
              </a:rPr>
              <a:t>F</a:t>
            </a:r>
            <a:r>
              <a:rPr lang="en-GB" sz="2400" b="1" baseline="-25000" dirty="0" err="1">
                <a:solidFill>
                  <a:srgbClr val="FFFF00"/>
                </a:solidFill>
              </a:rPr>
              <a:t>int</a:t>
            </a:r>
            <a:endParaRPr lang="en-GB" sz="2400" b="1" baseline="-25000" dirty="0">
              <a:solidFill>
                <a:srgbClr val="FFFF00"/>
              </a:solidFill>
            </a:endParaRPr>
          </a:p>
        </p:txBody>
      </p:sp>
      <p:sp>
        <p:nvSpPr>
          <p:cNvPr id="26" name="TextBox 25">
            <a:extLst>
              <a:ext uri="{FF2B5EF4-FFF2-40B4-BE49-F238E27FC236}">
                <a16:creationId xmlns:a16="http://schemas.microsoft.com/office/drawing/2014/main" id="{4E13F3E6-8790-8E49-B125-35B44764AD89}"/>
              </a:ext>
            </a:extLst>
          </p:cNvPr>
          <p:cNvSpPr txBox="1"/>
          <p:nvPr/>
        </p:nvSpPr>
        <p:spPr>
          <a:xfrm>
            <a:off x="7223758" y="1074981"/>
            <a:ext cx="668773" cy="461665"/>
          </a:xfrm>
          <a:prstGeom prst="rect">
            <a:avLst/>
          </a:prstGeom>
          <a:solidFill>
            <a:schemeClr val="bg1">
              <a:lumMod val="50000"/>
            </a:schemeClr>
          </a:solidFill>
        </p:spPr>
        <p:txBody>
          <a:bodyPr wrap="none" rtlCol="0">
            <a:spAutoFit/>
          </a:bodyPr>
          <a:lstStyle/>
          <a:p>
            <a:r>
              <a:rPr lang="en-GB" sz="2400" b="1" dirty="0" err="1">
                <a:solidFill>
                  <a:srgbClr val="0000FF"/>
                </a:solidFill>
              </a:rPr>
              <a:t>F</a:t>
            </a:r>
            <a:r>
              <a:rPr lang="en-GB" sz="2400" b="1" baseline="-25000" dirty="0" err="1">
                <a:solidFill>
                  <a:srgbClr val="0000FF"/>
                </a:solidFill>
              </a:rPr>
              <a:t>ext</a:t>
            </a:r>
            <a:endParaRPr lang="en-GB" sz="2400" b="1" baseline="-25000" dirty="0">
              <a:solidFill>
                <a:srgbClr val="0000FF"/>
              </a:solidFill>
            </a:endParaRPr>
          </a:p>
        </p:txBody>
      </p:sp>
      <p:cxnSp>
        <p:nvCxnSpPr>
          <p:cNvPr id="30" name="Connettore 2 20">
            <a:extLst>
              <a:ext uri="{FF2B5EF4-FFF2-40B4-BE49-F238E27FC236}">
                <a16:creationId xmlns:a16="http://schemas.microsoft.com/office/drawing/2014/main" id="{ABE85479-086C-024F-A778-15B9D4BFC664}"/>
              </a:ext>
            </a:extLst>
          </p:cNvPr>
          <p:cNvCxnSpPr>
            <a:cxnSpLocks/>
          </p:cNvCxnSpPr>
          <p:nvPr/>
        </p:nvCxnSpPr>
        <p:spPr>
          <a:xfrm flipH="1" flipV="1">
            <a:off x="5159465" y="2570469"/>
            <a:ext cx="1112900" cy="406621"/>
          </a:xfrm>
          <a:prstGeom prst="straightConnector1">
            <a:avLst/>
          </a:prstGeom>
          <a:ln w="76200">
            <a:solidFill>
              <a:srgbClr val="245905"/>
            </a:solidFill>
            <a:tailEnd type="arrow"/>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30DDE43D-6406-5249-A1D4-ECC731C3A601}"/>
              </a:ext>
            </a:extLst>
          </p:cNvPr>
          <p:cNvSpPr txBox="1"/>
          <p:nvPr/>
        </p:nvSpPr>
        <p:spPr>
          <a:xfrm>
            <a:off x="6036136" y="3142359"/>
            <a:ext cx="998991" cy="461665"/>
          </a:xfrm>
          <a:prstGeom prst="rect">
            <a:avLst/>
          </a:prstGeom>
          <a:solidFill>
            <a:schemeClr val="bg1">
              <a:lumMod val="50000"/>
            </a:schemeClr>
          </a:solidFill>
        </p:spPr>
        <p:txBody>
          <a:bodyPr wrap="none" rtlCol="0">
            <a:spAutoFit/>
          </a:bodyPr>
          <a:lstStyle/>
          <a:p>
            <a:r>
              <a:rPr lang="en-GB" sz="2400" b="1" dirty="0" err="1">
                <a:solidFill>
                  <a:srgbClr val="245905"/>
                </a:solidFill>
              </a:rPr>
              <a:t>F</a:t>
            </a:r>
            <a:r>
              <a:rPr lang="en-GB" sz="2400" b="1" baseline="-25000" dirty="0" err="1">
                <a:solidFill>
                  <a:srgbClr val="245905"/>
                </a:solidFill>
              </a:rPr>
              <a:t>constr</a:t>
            </a:r>
            <a:endParaRPr lang="en-GB" sz="2400" b="1" baseline="-25000" dirty="0">
              <a:solidFill>
                <a:srgbClr val="245905"/>
              </a:solidFill>
            </a:endParaRPr>
          </a:p>
        </p:txBody>
      </p:sp>
      <p:cxnSp>
        <p:nvCxnSpPr>
          <p:cNvPr id="33" name="Connettore 1 22">
            <a:extLst>
              <a:ext uri="{FF2B5EF4-FFF2-40B4-BE49-F238E27FC236}">
                <a16:creationId xmlns:a16="http://schemas.microsoft.com/office/drawing/2014/main" id="{345557D5-A715-764E-BCD3-ACBBAEB7E24F}"/>
              </a:ext>
            </a:extLst>
          </p:cNvPr>
          <p:cNvCxnSpPr>
            <a:cxnSpLocks/>
          </p:cNvCxnSpPr>
          <p:nvPr/>
        </p:nvCxnSpPr>
        <p:spPr>
          <a:xfrm flipH="1">
            <a:off x="6274174" y="2436328"/>
            <a:ext cx="225455" cy="55311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5EFC75E-22A5-2B48-8DB6-E4F594F2AAFE}"/>
              </a:ext>
            </a:extLst>
          </p:cNvPr>
          <p:cNvSpPr txBox="1"/>
          <p:nvPr/>
        </p:nvSpPr>
        <p:spPr>
          <a:xfrm>
            <a:off x="1087286" y="2944855"/>
            <a:ext cx="681597" cy="461665"/>
          </a:xfrm>
          <a:prstGeom prst="rect">
            <a:avLst/>
          </a:prstGeom>
          <a:noFill/>
        </p:spPr>
        <p:txBody>
          <a:bodyPr wrap="none" rtlCol="0">
            <a:spAutoFit/>
          </a:bodyPr>
          <a:lstStyle/>
          <a:p>
            <a:r>
              <a:rPr lang="en-GB" sz="2400" b="1" dirty="0"/>
              <a:t>M</a:t>
            </a:r>
            <a:r>
              <a:rPr lang="en-GB" sz="2400" b="1" baseline="-25000" dirty="0"/>
              <a:t>i-1</a:t>
            </a:r>
          </a:p>
        </p:txBody>
      </p:sp>
      <p:sp>
        <p:nvSpPr>
          <p:cNvPr id="38" name="TextBox 37">
            <a:extLst>
              <a:ext uri="{FF2B5EF4-FFF2-40B4-BE49-F238E27FC236}">
                <a16:creationId xmlns:a16="http://schemas.microsoft.com/office/drawing/2014/main" id="{5BE0ACAF-2309-1D40-B53C-731E661FB4C4}"/>
              </a:ext>
            </a:extLst>
          </p:cNvPr>
          <p:cNvSpPr txBox="1"/>
          <p:nvPr/>
        </p:nvSpPr>
        <p:spPr>
          <a:xfrm>
            <a:off x="6729771" y="5172073"/>
            <a:ext cx="732893" cy="461665"/>
          </a:xfrm>
          <a:prstGeom prst="rect">
            <a:avLst/>
          </a:prstGeom>
          <a:noFill/>
        </p:spPr>
        <p:txBody>
          <a:bodyPr wrap="none" rtlCol="0">
            <a:spAutoFit/>
          </a:bodyPr>
          <a:lstStyle/>
          <a:p>
            <a:r>
              <a:rPr lang="en-GB" sz="2400" b="1" dirty="0"/>
              <a:t>M</a:t>
            </a:r>
            <a:r>
              <a:rPr lang="en-GB" sz="2400" b="1" baseline="-25000" dirty="0"/>
              <a:t>i+1</a:t>
            </a:r>
          </a:p>
        </p:txBody>
      </p:sp>
      <p:sp>
        <p:nvSpPr>
          <p:cNvPr id="39" name="TextBox 38">
            <a:extLst>
              <a:ext uri="{FF2B5EF4-FFF2-40B4-BE49-F238E27FC236}">
                <a16:creationId xmlns:a16="http://schemas.microsoft.com/office/drawing/2014/main" id="{801719FF-A86D-9E46-B868-3BB3B6DEE167}"/>
              </a:ext>
            </a:extLst>
          </p:cNvPr>
          <p:cNvSpPr txBox="1"/>
          <p:nvPr/>
        </p:nvSpPr>
        <p:spPr>
          <a:xfrm>
            <a:off x="4309351" y="2097718"/>
            <a:ext cx="498855" cy="461665"/>
          </a:xfrm>
          <a:prstGeom prst="rect">
            <a:avLst/>
          </a:prstGeom>
          <a:noFill/>
        </p:spPr>
        <p:txBody>
          <a:bodyPr wrap="none" rtlCol="0">
            <a:spAutoFit/>
          </a:bodyPr>
          <a:lstStyle/>
          <a:p>
            <a:r>
              <a:rPr lang="en-GB" sz="2400" b="1" dirty="0"/>
              <a:t>M</a:t>
            </a:r>
            <a:r>
              <a:rPr lang="en-GB" sz="2400" b="1" baseline="-25000" dirty="0"/>
              <a:t>i</a:t>
            </a:r>
          </a:p>
        </p:txBody>
      </p:sp>
      <p:sp>
        <p:nvSpPr>
          <p:cNvPr id="37" name="Cube 36">
            <a:extLst>
              <a:ext uri="{FF2B5EF4-FFF2-40B4-BE49-F238E27FC236}">
                <a16:creationId xmlns:a16="http://schemas.microsoft.com/office/drawing/2014/main" id="{2B81FEDF-05D0-B64A-950F-3C4286A753C1}"/>
              </a:ext>
            </a:extLst>
          </p:cNvPr>
          <p:cNvSpPr/>
          <p:nvPr/>
        </p:nvSpPr>
        <p:spPr>
          <a:xfrm>
            <a:off x="157836" y="3947864"/>
            <a:ext cx="1821876" cy="1685874"/>
          </a:xfrm>
          <a:prstGeom prst="cube">
            <a:avLst>
              <a:gd name="adj" fmla="val 25704"/>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DDC1550-9A62-BD42-9942-9825FFCE6999}"/>
              </a:ext>
            </a:extLst>
          </p:cNvPr>
          <p:cNvSpPr txBox="1"/>
          <p:nvPr/>
        </p:nvSpPr>
        <p:spPr>
          <a:xfrm>
            <a:off x="1907704" y="5199583"/>
            <a:ext cx="1484702" cy="461665"/>
          </a:xfrm>
          <a:prstGeom prst="rect">
            <a:avLst/>
          </a:prstGeom>
          <a:noFill/>
        </p:spPr>
        <p:txBody>
          <a:bodyPr wrap="none" rtlCol="0">
            <a:spAutoFit/>
          </a:bodyPr>
          <a:lstStyle/>
          <a:p>
            <a:r>
              <a:rPr lang="en-GB" sz="2400" b="1" dirty="0">
                <a:solidFill>
                  <a:srgbClr val="0000FF"/>
                </a:solidFill>
              </a:rPr>
              <a:t>Obstacle</a:t>
            </a:r>
          </a:p>
        </p:txBody>
      </p:sp>
      <p:cxnSp>
        <p:nvCxnSpPr>
          <p:cNvPr id="53" name="Connettore 2 20">
            <a:extLst>
              <a:ext uri="{FF2B5EF4-FFF2-40B4-BE49-F238E27FC236}">
                <a16:creationId xmlns:a16="http://schemas.microsoft.com/office/drawing/2014/main" id="{B55159BD-88DA-3744-9564-F159190417CF}"/>
              </a:ext>
            </a:extLst>
          </p:cNvPr>
          <p:cNvCxnSpPr>
            <a:cxnSpLocks/>
          </p:cNvCxnSpPr>
          <p:nvPr/>
        </p:nvCxnSpPr>
        <p:spPr>
          <a:xfrm flipV="1">
            <a:off x="5076056" y="2442804"/>
            <a:ext cx="1438896" cy="143282"/>
          </a:xfrm>
          <a:prstGeom prst="straightConnector1">
            <a:avLst/>
          </a:prstGeom>
          <a:ln w="76200">
            <a:solidFill>
              <a:schemeClr val="tx1"/>
            </a:solidFill>
            <a:prstDash val="sysDash"/>
            <a:tailEnd type="arrow"/>
          </a:ln>
        </p:spPr>
        <p:style>
          <a:lnRef idx="2">
            <a:schemeClr val="dk1"/>
          </a:lnRef>
          <a:fillRef idx="0">
            <a:schemeClr val="dk1"/>
          </a:fillRef>
          <a:effectRef idx="1">
            <a:schemeClr val="dk1"/>
          </a:effectRef>
          <a:fontRef idx="minor">
            <a:schemeClr val="tx1"/>
          </a:fontRef>
        </p:style>
      </p:cxnSp>
      <p:sp>
        <p:nvSpPr>
          <p:cNvPr id="55" name="TextBox 54">
            <a:extLst>
              <a:ext uri="{FF2B5EF4-FFF2-40B4-BE49-F238E27FC236}">
                <a16:creationId xmlns:a16="http://schemas.microsoft.com/office/drawing/2014/main" id="{C5DA1546-AA90-9949-A97E-F815A06F89D3}"/>
              </a:ext>
            </a:extLst>
          </p:cNvPr>
          <p:cNvSpPr txBox="1"/>
          <p:nvPr/>
        </p:nvSpPr>
        <p:spPr>
          <a:xfrm>
            <a:off x="6639776" y="2211971"/>
            <a:ext cx="1457450" cy="461665"/>
          </a:xfrm>
          <a:prstGeom prst="rect">
            <a:avLst/>
          </a:prstGeom>
          <a:solidFill>
            <a:schemeClr val="bg1">
              <a:lumMod val="50000"/>
            </a:schemeClr>
          </a:solidFill>
        </p:spPr>
        <p:txBody>
          <a:bodyPr wrap="none" rtlCol="0">
            <a:spAutoFit/>
          </a:bodyPr>
          <a:lstStyle/>
          <a:p>
            <a:r>
              <a:rPr lang="en-GB" sz="2400" b="1" dirty="0" err="1"/>
              <a:t>F</a:t>
            </a:r>
            <a:r>
              <a:rPr lang="en-GB" sz="2400" b="1" baseline="-25000" dirty="0" err="1"/>
              <a:t>int</a:t>
            </a:r>
            <a:r>
              <a:rPr lang="en-GB" sz="2400" b="1" dirty="0"/>
              <a:t> + </a:t>
            </a:r>
            <a:r>
              <a:rPr lang="en-GB" sz="2400" b="1" dirty="0" err="1"/>
              <a:t>F</a:t>
            </a:r>
            <a:r>
              <a:rPr lang="en-GB" sz="2400" b="1" baseline="-25000" dirty="0" err="1"/>
              <a:t>ext</a:t>
            </a:r>
            <a:endParaRPr lang="en-GB" sz="2400" b="1" baseline="-25000" dirty="0"/>
          </a:p>
        </p:txBody>
      </p:sp>
      <p:cxnSp>
        <p:nvCxnSpPr>
          <p:cNvPr id="58" name="Connettore 1 8">
            <a:extLst>
              <a:ext uri="{FF2B5EF4-FFF2-40B4-BE49-F238E27FC236}">
                <a16:creationId xmlns:a16="http://schemas.microsoft.com/office/drawing/2014/main" id="{97E45DB1-BE7F-3949-B806-45738AC9153C}"/>
              </a:ext>
            </a:extLst>
          </p:cNvPr>
          <p:cNvCxnSpPr>
            <a:cxnSpLocks/>
          </p:cNvCxnSpPr>
          <p:nvPr/>
        </p:nvCxnSpPr>
        <p:spPr>
          <a:xfrm flipV="1">
            <a:off x="1720177" y="2586087"/>
            <a:ext cx="3348352" cy="2297229"/>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5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1"/>
          <p:cNvSpPr txBox="1">
            <a:spLocks noChangeArrowheads="1"/>
          </p:cNvSpPr>
          <p:nvPr/>
        </p:nvSpPr>
        <p:spPr bwMode="auto">
          <a:xfrm>
            <a:off x="323850" y="333375"/>
            <a:ext cx="8280400" cy="197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it-IT" altLang="it-IT" sz="2000"/>
              <a:t>In games we often want to find paths from one location to another. We</a:t>
            </a:r>
            <a:r>
              <a:rPr lang="it-IT" altLang="en-GB" sz="2000"/>
              <a:t>’</a:t>
            </a:r>
            <a:r>
              <a:rPr lang="it-IT" altLang="it-IT" sz="2000"/>
              <a:t>re not just trying to find the shortest distance; we also want to take into account travel time. In this map, walking through </a:t>
            </a:r>
            <a:r>
              <a:rPr lang="it-IT" altLang="it-IT" sz="2000" b="1"/>
              <a:t>water is significantly slower</a:t>
            </a:r>
            <a:r>
              <a:rPr lang="it-IT" altLang="it-IT" sz="2000"/>
              <a:t>, so we want to find a path that avoids water when possible.</a:t>
            </a:r>
            <a:endParaRPr lang="en-GB" altLang="it-IT" sz="2000"/>
          </a:p>
        </p:txBody>
      </p:sp>
      <p:pic>
        <p:nvPicPr>
          <p:cNvPr id="10243" name="Immagine 2" descr="Schermata 2015-12-02 alle 09.33.3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276475"/>
            <a:ext cx="6910388" cy="350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1527175" y="6308725"/>
            <a:ext cx="30251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a:latin typeface="Verdana" pitchFamily="34" charset="0"/>
              </a:rPr>
              <a:t>Game </a:t>
            </a:r>
            <a:r>
              <a:rPr lang="it-IT" altLang="it-IT" sz="2000" b="1" dirty="0" err="1">
                <a:latin typeface="Verdana" pitchFamily="34" charset="0"/>
              </a:rPr>
              <a:t>map</a:t>
            </a:r>
            <a:r>
              <a:rPr lang="it-IT" altLang="it-IT" sz="2000" b="1" dirty="0">
                <a:latin typeface="Verdana" pitchFamily="34" charset="0"/>
              </a:rPr>
              <a:t> </a:t>
            </a:r>
            <a:r>
              <a:rPr lang="it-IT" altLang="it-IT" sz="2000" b="1" dirty="0" err="1">
                <a:latin typeface="Verdana" pitchFamily="34" charset="0"/>
              </a:rPr>
              <a:t>example</a:t>
            </a:r>
            <a:endParaRPr lang="it-IT" altLang="it-IT" sz="2000" b="1" dirty="0">
              <a:latin typeface="Verdana"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nettore 2 20">
            <a:extLst>
              <a:ext uri="{FF2B5EF4-FFF2-40B4-BE49-F238E27FC236}">
                <a16:creationId xmlns:a16="http://schemas.microsoft.com/office/drawing/2014/main" id="{1528BE7A-54DF-DA47-BF50-A9D84473ED6A}"/>
              </a:ext>
            </a:extLst>
          </p:cNvPr>
          <p:cNvCxnSpPr>
            <a:cxnSpLocks/>
          </p:cNvCxnSpPr>
          <p:nvPr/>
        </p:nvCxnSpPr>
        <p:spPr>
          <a:xfrm flipV="1">
            <a:off x="5078316" y="1151192"/>
            <a:ext cx="1992255" cy="1401058"/>
          </a:xfrm>
          <a:prstGeom prst="straightConnector1">
            <a:avLst/>
          </a:prstGeom>
          <a:ln w="76200">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7" name="Text Box 2"/>
          <p:cNvSpPr txBox="1">
            <a:spLocks noChangeArrowheads="1"/>
          </p:cNvSpPr>
          <p:nvPr/>
        </p:nvSpPr>
        <p:spPr bwMode="auto">
          <a:xfrm>
            <a:off x="1470025" y="6308725"/>
            <a:ext cx="510909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dirty="0">
                <a:latin typeface="Verdana" pitchFamily="34" charset="0"/>
              </a:rPr>
              <a:t>Elastic band – the resulting forces</a:t>
            </a:r>
          </a:p>
        </p:txBody>
      </p:sp>
      <p:sp>
        <p:nvSpPr>
          <p:cNvPr id="5" name="Ovale 4"/>
          <p:cNvSpPr/>
          <p:nvPr/>
        </p:nvSpPr>
        <p:spPr>
          <a:xfrm>
            <a:off x="1929380" y="2959664"/>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6357872" y="4651852"/>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4845348" y="2305193"/>
            <a:ext cx="504056" cy="50405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1 8"/>
          <p:cNvCxnSpPr/>
          <p:nvPr/>
        </p:nvCxnSpPr>
        <p:spPr>
          <a:xfrm flipV="1">
            <a:off x="3583660" y="1951552"/>
            <a:ext cx="1765744" cy="378042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 name="Connettore 1 2"/>
          <p:cNvCxnSpPr/>
          <p:nvPr/>
        </p:nvCxnSpPr>
        <p:spPr>
          <a:xfrm>
            <a:off x="2145404" y="3175688"/>
            <a:ext cx="4464496" cy="1728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1 22"/>
          <p:cNvCxnSpPr>
            <a:cxnSpLocks/>
          </p:cNvCxnSpPr>
          <p:nvPr/>
        </p:nvCxnSpPr>
        <p:spPr>
          <a:xfrm flipH="1" flipV="1">
            <a:off x="5097732" y="2564904"/>
            <a:ext cx="2858644" cy="104798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flipV="1">
            <a:off x="2145404" y="2527616"/>
            <a:ext cx="2951972" cy="648072"/>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5097376" y="2527616"/>
            <a:ext cx="1512524" cy="237626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19" name="Connettore 2 20">
            <a:extLst>
              <a:ext uri="{FF2B5EF4-FFF2-40B4-BE49-F238E27FC236}">
                <a16:creationId xmlns:a16="http://schemas.microsoft.com/office/drawing/2014/main" id="{C5822577-0CED-7C46-9568-C67DAEB543F2}"/>
              </a:ext>
            </a:extLst>
          </p:cNvPr>
          <p:cNvCxnSpPr>
            <a:cxnSpLocks/>
          </p:cNvCxnSpPr>
          <p:nvPr/>
        </p:nvCxnSpPr>
        <p:spPr>
          <a:xfrm flipH="1">
            <a:off x="4489942" y="2522107"/>
            <a:ext cx="624438" cy="1317107"/>
          </a:xfrm>
          <a:prstGeom prst="straightConnector1">
            <a:avLst/>
          </a:prstGeom>
          <a:ln w="76200">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ABF9B9E-EDD3-2A40-995B-5F1E81AE2E6E}"/>
              </a:ext>
            </a:extLst>
          </p:cNvPr>
          <p:cNvSpPr txBox="1"/>
          <p:nvPr/>
        </p:nvSpPr>
        <p:spPr>
          <a:xfrm>
            <a:off x="3670916" y="3883823"/>
            <a:ext cx="623889" cy="461665"/>
          </a:xfrm>
          <a:prstGeom prst="rect">
            <a:avLst/>
          </a:prstGeom>
          <a:solidFill>
            <a:schemeClr val="bg1">
              <a:lumMod val="50000"/>
            </a:schemeClr>
          </a:solidFill>
        </p:spPr>
        <p:txBody>
          <a:bodyPr wrap="none" rtlCol="0">
            <a:spAutoFit/>
          </a:bodyPr>
          <a:lstStyle/>
          <a:p>
            <a:r>
              <a:rPr lang="en-GB" sz="2400" b="1" dirty="0" err="1">
                <a:solidFill>
                  <a:srgbClr val="FFFF00"/>
                </a:solidFill>
              </a:rPr>
              <a:t>F</a:t>
            </a:r>
            <a:r>
              <a:rPr lang="en-GB" sz="2400" b="1" baseline="-25000" dirty="0" err="1">
                <a:solidFill>
                  <a:srgbClr val="FFFF00"/>
                </a:solidFill>
              </a:rPr>
              <a:t>int</a:t>
            </a:r>
            <a:endParaRPr lang="en-GB" sz="2400" b="1" baseline="-25000" dirty="0">
              <a:solidFill>
                <a:srgbClr val="FFFF00"/>
              </a:solidFill>
            </a:endParaRPr>
          </a:p>
        </p:txBody>
      </p:sp>
      <p:sp>
        <p:nvSpPr>
          <p:cNvPr id="26" name="TextBox 25">
            <a:extLst>
              <a:ext uri="{FF2B5EF4-FFF2-40B4-BE49-F238E27FC236}">
                <a16:creationId xmlns:a16="http://schemas.microsoft.com/office/drawing/2014/main" id="{4E13F3E6-8790-8E49-B125-35B44764AD89}"/>
              </a:ext>
            </a:extLst>
          </p:cNvPr>
          <p:cNvSpPr txBox="1"/>
          <p:nvPr/>
        </p:nvSpPr>
        <p:spPr>
          <a:xfrm>
            <a:off x="7223758" y="1074981"/>
            <a:ext cx="668773" cy="461665"/>
          </a:xfrm>
          <a:prstGeom prst="rect">
            <a:avLst/>
          </a:prstGeom>
          <a:solidFill>
            <a:schemeClr val="bg1">
              <a:lumMod val="50000"/>
            </a:schemeClr>
          </a:solidFill>
        </p:spPr>
        <p:txBody>
          <a:bodyPr wrap="none" rtlCol="0">
            <a:spAutoFit/>
          </a:bodyPr>
          <a:lstStyle/>
          <a:p>
            <a:r>
              <a:rPr lang="en-GB" sz="2400" b="1" dirty="0" err="1">
                <a:solidFill>
                  <a:srgbClr val="0000FF"/>
                </a:solidFill>
              </a:rPr>
              <a:t>F</a:t>
            </a:r>
            <a:r>
              <a:rPr lang="en-GB" sz="2400" b="1" baseline="-25000" dirty="0" err="1">
                <a:solidFill>
                  <a:srgbClr val="0000FF"/>
                </a:solidFill>
              </a:rPr>
              <a:t>ext</a:t>
            </a:r>
            <a:endParaRPr lang="en-GB" sz="2400" b="1" baseline="-25000" dirty="0">
              <a:solidFill>
                <a:srgbClr val="0000FF"/>
              </a:solidFill>
            </a:endParaRPr>
          </a:p>
        </p:txBody>
      </p:sp>
      <p:sp>
        <p:nvSpPr>
          <p:cNvPr id="29" name="TextBox 28">
            <a:extLst>
              <a:ext uri="{FF2B5EF4-FFF2-40B4-BE49-F238E27FC236}">
                <a16:creationId xmlns:a16="http://schemas.microsoft.com/office/drawing/2014/main" id="{E72D59C2-7BD1-914D-8E45-DE770705D29E}"/>
              </a:ext>
            </a:extLst>
          </p:cNvPr>
          <p:cNvSpPr txBox="1"/>
          <p:nvPr/>
        </p:nvSpPr>
        <p:spPr>
          <a:xfrm>
            <a:off x="4321933" y="1577581"/>
            <a:ext cx="679994" cy="461665"/>
          </a:xfrm>
          <a:prstGeom prst="rect">
            <a:avLst/>
          </a:prstGeom>
          <a:solidFill>
            <a:schemeClr val="bg1">
              <a:lumMod val="50000"/>
            </a:schemeClr>
          </a:solidFill>
        </p:spPr>
        <p:txBody>
          <a:bodyPr wrap="none" rtlCol="0">
            <a:spAutoFit/>
          </a:bodyPr>
          <a:lstStyle/>
          <a:p>
            <a:r>
              <a:rPr lang="en-GB" sz="2400" b="1" dirty="0" err="1">
                <a:solidFill>
                  <a:srgbClr val="FF0000"/>
                </a:solidFill>
              </a:rPr>
              <a:t>F</a:t>
            </a:r>
            <a:r>
              <a:rPr lang="en-GB" sz="2400" b="1" baseline="-25000" dirty="0" err="1">
                <a:solidFill>
                  <a:srgbClr val="FF0000"/>
                </a:solidFill>
              </a:rPr>
              <a:t>res</a:t>
            </a:r>
            <a:endParaRPr lang="en-GB" sz="2400" b="1" baseline="-25000" dirty="0">
              <a:solidFill>
                <a:srgbClr val="FF0000"/>
              </a:solidFill>
            </a:endParaRPr>
          </a:p>
        </p:txBody>
      </p:sp>
      <p:cxnSp>
        <p:nvCxnSpPr>
          <p:cNvPr id="30" name="Connettore 2 20">
            <a:extLst>
              <a:ext uri="{FF2B5EF4-FFF2-40B4-BE49-F238E27FC236}">
                <a16:creationId xmlns:a16="http://schemas.microsoft.com/office/drawing/2014/main" id="{ABE85479-086C-024F-A778-15B9D4BFC664}"/>
              </a:ext>
            </a:extLst>
          </p:cNvPr>
          <p:cNvCxnSpPr>
            <a:cxnSpLocks/>
          </p:cNvCxnSpPr>
          <p:nvPr/>
        </p:nvCxnSpPr>
        <p:spPr>
          <a:xfrm flipH="1" flipV="1">
            <a:off x="5159465" y="2570469"/>
            <a:ext cx="1112900" cy="406621"/>
          </a:xfrm>
          <a:prstGeom prst="straightConnector1">
            <a:avLst/>
          </a:prstGeom>
          <a:ln w="76200">
            <a:solidFill>
              <a:srgbClr val="245905"/>
            </a:solidFill>
            <a:tailEnd type="arrow"/>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30DDE43D-6406-5249-A1D4-ECC731C3A601}"/>
              </a:ext>
            </a:extLst>
          </p:cNvPr>
          <p:cNvSpPr txBox="1"/>
          <p:nvPr/>
        </p:nvSpPr>
        <p:spPr>
          <a:xfrm>
            <a:off x="6036136" y="3142359"/>
            <a:ext cx="998991" cy="461665"/>
          </a:xfrm>
          <a:prstGeom prst="rect">
            <a:avLst/>
          </a:prstGeom>
          <a:solidFill>
            <a:schemeClr val="bg1">
              <a:lumMod val="50000"/>
            </a:schemeClr>
          </a:solidFill>
        </p:spPr>
        <p:txBody>
          <a:bodyPr wrap="none" rtlCol="0">
            <a:spAutoFit/>
          </a:bodyPr>
          <a:lstStyle/>
          <a:p>
            <a:r>
              <a:rPr lang="en-GB" sz="2400" b="1" dirty="0" err="1">
                <a:solidFill>
                  <a:srgbClr val="245905"/>
                </a:solidFill>
              </a:rPr>
              <a:t>F</a:t>
            </a:r>
            <a:r>
              <a:rPr lang="en-GB" sz="2400" b="1" baseline="-25000" dirty="0" err="1">
                <a:solidFill>
                  <a:srgbClr val="245905"/>
                </a:solidFill>
              </a:rPr>
              <a:t>constr</a:t>
            </a:r>
            <a:endParaRPr lang="en-GB" sz="2400" b="1" baseline="-25000" dirty="0">
              <a:solidFill>
                <a:srgbClr val="245905"/>
              </a:solidFill>
            </a:endParaRPr>
          </a:p>
        </p:txBody>
      </p:sp>
      <p:sp>
        <p:nvSpPr>
          <p:cNvPr id="36" name="TextBox 35">
            <a:extLst>
              <a:ext uri="{FF2B5EF4-FFF2-40B4-BE49-F238E27FC236}">
                <a16:creationId xmlns:a16="http://schemas.microsoft.com/office/drawing/2014/main" id="{75EFC75E-22A5-2B48-8DB6-E4F594F2AAFE}"/>
              </a:ext>
            </a:extLst>
          </p:cNvPr>
          <p:cNvSpPr txBox="1"/>
          <p:nvPr/>
        </p:nvSpPr>
        <p:spPr>
          <a:xfrm>
            <a:off x="1087286" y="2944855"/>
            <a:ext cx="681597" cy="461665"/>
          </a:xfrm>
          <a:prstGeom prst="rect">
            <a:avLst/>
          </a:prstGeom>
          <a:noFill/>
        </p:spPr>
        <p:txBody>
          <a:bodyPr wrap="none" rtlCol="0">
            <a:spAutoFit/>
          </a:bodyPr>
          <a:lstStyle/>
          <a:p>
            <a:r>
              <a:rPr lang="en-GB" sz="2400" b="1" dirty="0"/>
              <a:t>M</a:t>
            </a:r>
            <a:r>
              <a:rPr lang="en-GB" sz="2400" b="1" baseline="-25000" dirty="0"/>
              <a:t>i-1</a:t>
            </a:r>
          </a:p>
        </p:txBody>
      </p:sp>
      <p:sp>
        <p:nvSpPr>
          <p:cNvPr id="38" name="TextBox 37">
            <a:extLst>
              <a:ext uri="{FF2B5EF4-FFF2-40B4-BE49-F238E27FC236}">
                <a16:creationId xmlns:a16="http://schemas.microsoft.com/office/drawing/2014/main" id="{5BE0ACAF-2309-1D40-B53C-731E661FB4C4}"/>
              </a:ext>
            </a:extLst>
          </p:cNvPr>
          <p:cNvSpPr txBox="1"/>
          <p:nvPr/>
        </p:nvSpPr>
        <p:spPr>
          <a:xfrm>
            <a:off x="6729771" y="5172073"/>
            <a:ext cx="732893" cy="461665"/>
          </a:xfrm>
          <a:prstGeom prst="rect">
            <a:avLst/>
          </a:prstGeom>
          <a:noFill/>
        </p:spPr>
        <p:txBody>
          <a:bodyPr wrap="none" rtlCol="0">
            <a:spAutoFit/>
          </a:bodyPr>
          <a:lstStyle/>
          <a:p>
            <a:r>
              <a:rPr lang="en-GB" sz="2400" b="1" dirty="0"/>
              <a:t>M</a:t>
            </a:r>
            <a:r>
              <a:rPr lang="en-GB" sz="2400" b="1" baseline="-25000" dirty="0"/>
              <a:t>i+1</a:t>
            </a:r>
          </a:p>
        </p:txBody>
      </p:sp>
      <p:sp>
        <p:nvSpPr>
          <p:cNvPr id="39" name="TextBox 38">
            <a:extLst>
              <a:ext uri="{FF2B5EF4-FFF2-40B4-BE49-F238E27FC236}">
                <a16:creationId xmlns:a16="http://schemas.microsoft.com/office/drawing/2014/main" id="{801719FF-A86D-9E46-B868-3BB3B6DEE167}"/>
              </a:ext>
            </a:extLst>
          </p:cNvPr>
          <p:cNvSpPr txBox="1"/>
          <p:nvPr/>
        </p:nvSpPr>
        <p:spPr>
          <a:xfrm>
            <a:off x="4309351" y="2097718"/>
            <a:ext cx="498855" cy="461665"/>
          </a:xfrm>
          <a:prstGeom prst="rect">
            <a:avLst/>
          </a:prstGeom>
          <a:noFill/>
        </p:spPr>
        <p:txBody>
          <a:bodyPr wrap="none" rtlCol="0">
            <a:spAutoFit/>
          </a:bodyPr>
          <a:lstStyle/>
          <a:p>
            <a:r>
              <a:rPr lang="en-GB" sz="2400" b="1" dirty="0"/>
              <a:t>M</a:t>
            </a:r>
            <a:r>
              <a:rPr lang="en-GB" sz="2400" b="1" baseline="-25000" dirty="0"/>
              <a:t>i</a:t>
            </a:r>
          </a:p>
        </p:txBody>
      </p:sp>
      <p:sp>
        <p:nvSpPr>
          <p:cNvPr id="37" name="Cube 36">
            <a:extLst>
              <a:ext uri="{FF2B5EF4-FFF2-40B4-BE49-F238E27FC236}">
                <a16:creationId xmlns:a16="http://schemas.microsoft.com/office/drawing/2014/main" id="{2B81FEDF-05D0-B64A-950F-3C4286A753C1}"/>
              </a:ext>
            </a:extLst>
          </p:cNvPr>
          <p:cNvSpPr/>
          <p:nvPr/>
        </p:nvSpPr>
        <p:spPr>
          <a:xfrm>
            <a:off x="157836" y="3947864"/>
            <a:ext cx="1821876" cy="1685874"/>
          </a:xfrm>
          <a:prstGeom prst="cube">
            <a:avLst>
              <a:gd name="adj" fmla="val 25704"/>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6DDC1550-9A62-BD42-9942-9825FFCE6999}"/>
              </a:ext>
            </a:extLst>
          </p:cNvPr>
          <p:cNvSpPr txBox="1"/>
          <p:nvPr/>
        </p:nvSpPr>
        <p:spPr>
          <a:xfrm>
            <a:off x="1907704" y="5199583"/>
            <a:ext cx="1484702" cy="461665"/>
          </a:xfrm>
          <a:prstGeom prst="rect">
            <a:avLst/>
          </a:prstGeom>
          <a:noFill/>
        </p:spPr>
        <p:txBody>
          <a:bodyPr wrap="none" rtlCol="0">
            <a:spAutoFit/>
          </a:bodyPr>
          <a:lstStyle/>
          <a:p>
            <a:r>
              <a:rPr lang="en-GB" sz="2400" b="1" dirty="0">
                <a:solidFill>
                  <a:srgbClr val="0000FF"/>
                </a:solidFill>
              </a:rPr>
              <a:t>Obstacle</a:t>
            </a:r>
          </a:p>
        </p:txBody>
      </p:sp>
      <p:cxnSp>
        <p:nvCxnSpPr>
          <p:cNvPr id="58" name="Connettore 1 8">
            <a:extLst>
              <a:ext uri="{FF2B5EF4-FFF2-40B4-BE49-F238E27FC236}">
                <a16:creationId xmlns:a16="http://schemas.microsoft.com/office/drawing/2014/main" id="{97E45DB1-BE7F-3949-B806-45738AC9153C}"/>
              </a:ext>
            </a:extLst>
          </p:cNvPr>
          <p:cNvCxnSpPr>
            <a:cxnSpLocks/>
          </p:cNvCxnSpPr>
          <p:nvPr/>
        </p:nvCxnSpPr>
        <p:spPr>
          <a:xfrm flipV="1">
            <a:off x="1720177" y="2586087"/>
            <a:ext cx="3348352" cy="2297229"/>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27" name="Ovale 26"/>
          <p:cNvSpPr/>
          <p:nvPr/>
        </p:nvSpPr>
        <p:spPr>
          <a:xfrm>
            <a:off x="5148064" y="1641667"/>
            <a:ext cx="504056" cy="504056"/>
          </a:xfrm>
          <a:prstGeom prst="ellipse">
            <a:avLst/>
          </a:prstGeom>
          <a:noFill/>
          <a:ln w="1905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1" name="Connettore 2 20"/>
          <p:cNvCxnSpPr>
            <a:cxnSpLocks/>
          </p:cNvCxnSpPr>
          <p:nvPr/>
        </p:nvCxnSpPr>
        <p:spPr>
          <a:xfrm flipV="1">
            <a:off x="5079552" y="1908517"/>
            <a:ext cx="308404" cy="669254"/>
          </a:xfrm>
          <a:prstGeom prst="straightConnector1">
            <a:avLst/>
          </a:prstGeom>
          <a:ln w="127000">
            <a:solidFill>
              <a:srgbClr val="FF33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733843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D1B2A85-9785-E245-BD39-098229E39AF2}"/>
              </a:ext>
            </a:extLst>
          </p:cNvPr>
          <p:cNvSpPr txBox="1">
            <a:spLocks noChangeArrowheads="1"/>
          </p:cNvSpPr>
          <p:nvPr/>
        </p:nvSpPr>
        <p:spPr bwMode="auto">
          <a:xfrm>
            <a:off x="323528" y="2996952"/>
            <a:ext cx="8496300" cy="861774"/>
          </a:xfrm>
          <a:prstGeom prst="rect">
            <a:avLst/>
          </a:prstGeom>
          <a:noFill/>
          <a:ln>
            <a:noFill/>
          </a:ln>
          <a:extLst>
            <a:ext uri="{909E8E84-426E-40dd-AFC4-6F175D3DCCD1}">
              <a14:hiddenFill xmlns:a14="http://schemas.microsoft.com/office/drawing/2010/main" xmlns:mc="http://schemas.openxmlformats.org/markup-compatibility/2006" xmlns="">
                <a:solidFill>
                  <a:srgbClr val="FFFFFF"/>
                </a:solidFill>
              </a14:hiddenFill>
            </a:ext>
            <a:ext uri="{91240B29-F687-4f45-9708-019B960494DF}">
              <a14:hiddenLine xmlns:a14="http://schemas.microsoft.com/office/drawing/2010/main" xmlns:mc="http://schemas.openxmlformats.org/markup-compatibility/2006"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800" dirty="0"/>
              <a:t>Now let’s see how to find the equilibrium condition iteratively:</a:t>
            </a:r>
          </a:p>
        </p:txBody>
      </p:sp>
    </p:spTree>
    <p:extLst>
      <p:ext uri="{BB962C8B-B14F-4D97-AF65-F5344CB8AC3E}">
        <p14:creationId xmlns:p14="http://schemas.microsoft.com/office/powerpoint/2010/main" val="42715426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187624" y="6308725"/>
            <a:ext cx="69301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dirty="0">
                <a:latin typeface="Verdana" pitchFamily="34" charset="0"/>
              </a:rPr>
              <a:t>Elastic band – the resulting iterative algorithm</a:t>
            </a:r>
          </a:p>
        </p:txBody>
      </p:sp>
      <p:sp>
        <p:nvSpPr>
          <p:cNvPr id="37" name="Cube 36">
            <a:extLst>
              <a:ext uri="{FF2B5EF4-FFF2-40B4-BE49-F238E27FC236}">
                <a16:creationId xmlns:a16="http://schemas.microsoft.com/office/drawing/2014/main" id="{2B81FEDF-05D0-B64A-950F-3C4286A753C1}"/>
              </a:ext>
            </a:extLst>
          </p:cNvPr>
          <p:cNvSpPr/>
          <p:nvPr/>
        </p:nvSpPr>
        <p:spPr>
          <a:xfrm>
            <a:off x="157836" y="3947864"/>
            <a:ext cx="1821876" cy="1685874"/>
          </a:xfrm>
          <a:prstGeom prst="cube">
            <a:avLst>
              <a:gd name="adj" fmla="val 25704"/>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 name="Connettore 2 20">
            <a:extLst>
              <a:ext uri="{FF2B5EF4-FFF2-40B4-BE49-F238E27FC236}">
                <a16:creationId xmlns:a16="http://schemas.microsoft.com/office/drawing/2014/main" id="{1528BE7A-54DF-DA47-BF50-A9D84473ED6A}"/>
              </a:ext>
            </a:extLst>
          </p:cNvPr>
          <p:cNvCxnSpPr>
            <a:cxnSpLocks/>
          </p:cNvCxnSpPr>
          <p:nvPr/>
        </p:nvCxnSpPr>
        <p:spPr>
          <a:xfrm flipV="1">
            <a:off x="5247053" y="812997"/>
            <a:ext cx="1127769" cy="887823"/>
          </a:xfrm>
          <a:prstGeom prst="straightConnector1">
            <a:avLst/>
          </a:prstGeom>
          <a:ln w="57150">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5" name="Ovale 4"/>
          <p:cNvSpPr/>
          <p:nvPr/>
        </p:nvSpPr>
        <p:spPr>
          <a:xfrm>
            <a:off x="3464514" y="1958991"/>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5971380" y="3031297"/>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5115175" y="1544265"/>
            <a:ext cx="285334" cy="319410"/>
          </a:xfrm>
          <a:prstGeom prst="ellipse">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1 8"/>
          <p:cNvCxnSpPr/>
          <p:nvPr/>
        </p:nvCxnSpPr>
        <p:spPr>
          <a:xfrm flipV="1">
            <a:off x="4400963" y="1320170"/>
            <a:ext cx="999547" cy="239557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 name="Connettore 1 2"/>
          <p:cNvCxnSpPr/>
          <p:nvPr/>
        </p:nvCxnSpPr>
        <p:spPr>
          <a:xfrm>
            <a:off x="3586800" y="2095881"/>
            <a:ext cx="2527247" cy="10951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1 22"/>
          <p:cNvCxnSpPr>
            <a:cxnSpLocks/>
          </p:cNvCxnSpPr>
          <p:nvPr/>
        </p:nvCxnSpPr>
        <p:spPr>
          <a:xfrm flipH="1" flipV="1">
            <a:off x="5258044" y="1708839"/>
            <a:ext cx="1618212" cy="66409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 name="Connettore 1 27"/>
          <p:cNvCxnSpPr/>
          <p:nvPr/>
        </p:nvCxnSpPr>
        <p:spPr>
          <a:xfrm flipV="1">
            <a:off x="3586800" y="1685210"/>
            <a:ext cx="1671043" cy="410671"/>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a:off x="5257843" y="1685210"/>
            <a:ext cx="856205" cy="1505792"/>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19" name="Connettore 2 20">
            <a:extLst>
              <a:ext uri="{FF2B5EF4-FFF2-40B4-BE49-F238E27FC236}">
                <a16:creationId xmlns:a16="http://schemas.microsoft.com/office/drawing/2014/main" id="{C5822577-0CED-7C46-9568-C67DAEB543F2}"/>
              </a:ext>
            </a:extLst>
          </p:cNvPr>
          <p:cNvCxnSpPr>
            <a:cxnSpLocks/>
          </p:cNvCxnSpPr>
          <p:nvPr/>
        </p:nvCxnSpPr>
        <p:spPr>
          <a:xfrm flipH="1">
            <a:off x="4913988" y="1681719"/>
            <a:ext cx="353480" cy="834625"/>
          </a:xfrm>
          <a:prstGeom prst="straightConnector1">
            <a:avLst/>
          </a:prstGeom>
          <a:ln w="57150">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ABF9B9E-EDD3-2A40-995B-5F1E81AE2E6E}"/>
              </a:ext>
            </a:extLst>
          </p:cNvPr>
          <p:cNvSpPr txBox="1"/>
          <p:nvPr/>
        </p:nvSpPr>
        <p:spPr>
          <a:xfrm>
            <a:off x="4450357" y="2679303"/>
            <a:ext cx="664818" cy="461665"/>
          </a:xfrm>
          <a:prstGeom prst="rect">
            <a:avLst/>
          </a:prstGeom>
          <a:solidFill>
            <a:schemeClr val="bg1">
              <a:lumMod val="50000"/>
            </a:schemeClr>
          </a:solidFill>
        </p:spPr>
        <p:txBody>
          <a:bodyPr wrap="square" rtlCol="0">
            <a:spAutoFit/>
          </a:bodyPr>
          <a:lstStyle/>
          <a:p>
            <a:r>
              <a:rPr lang="en-GB" sz="2400" b="1" dirty="0" err="1">
                <a:solidFill>
                  <a:srgbClr val="FFFF00"/>
                </a:solidFill>
              </a:rPr>
              <a:t>F</a:t>
            </a:r>
            <a:r>
              <a:rPr lang="en-GB" sz="2400" b="1" baseline="-25000" dirty="0" err="1">
                <a:solidFill>
                  <a:srgbClr val="FFFF00"/>
                </a:solidFill>
              </a:rPr>
              <a:t>int</a:t>
            </a:r>
            <a:endParaRPr lang="en-GB" sz="2400" b="1" baseline="-25000" dirty="0">
              <a:solidFill>
                <a:srgbClr val="FFFF00"/>
              </a:solidFill>
            </a:endParaRPr>
          </a:p>
        </p:txBody>
      </p:sp>
      <p:sp>
        <p:nvSpPr>
          <p:cNvPr id="26" name="TextBox 25">
            <a:extLst>
              <a:ext uri="{FF2B5EF4-FFF2-40B4-BE49-F238E27FC236}">
                <a16:creationId xmlns:a16="http://schemas.microsoft.com/office/drawing/2014/main" id="{4E13F3E6-8790-8E49-B125-35B44764AD89}"/>
              </a:ext>
            </a:extLst>
          </p:cNvPr>
          <p:cNvSpPr txBox="1"/>
          <p:nvPr/>
        </p:nvSpPr>
        <p:spPr>
          <a:xfrm>
            <a:off x="6461538" y="764703"/>
            <a:ext cx="716489" cy="461665"/>
          </a:xfrm>
          <a:prstGeom prst="rect">
            <a:avLst/>
          </a:prstGeom>
          <a:solidFill>
            <a:schemeClr val="bg1">
              <a:lumMod val="50000"/>
            </a:schemeClr>
          </a:solidFill>
        </p:spPr>
        <p:txBody>
          <a:bodyPr wrap="square" rtlCol="0">
            <a:spAutoFit/>
          </a:bodyPr>
          <a:lstStyle/>
          <a:p>
            <a:r>
              <a:rPr lang="en-GB" sz="2400" b="1" dirty="0" err="1">
                <a:solidFill>
                  <a:srgbClr val="0000FF"/>
                </a:solidFill>
              </a:rPr>
              <a:t>F</a:t>
            </a:r>
            <a:r>
              <a:rPr lang="en-GB" sz="2400" b="1" baseline="-25000" dirty="0" err="1">
                <a:solidFill>
                  <a:srgbClr val="0000FF"/>
                </a:solidFill>
              </a:rPr>
              <a:t>ext</a:t>
            </a:r>
            <a:endParaRPr lang="en-GB" sz="2400" b="1" baseline="-25000" dirty="0">
              <a:solidFill>
                <a:srgbClr val="0000FF"/>
              </a:solidFill>
            </a:endParaRPr>
          </a:p>
        </p:txBody>
      </p:sp>
      <p:sp>
        <p:nvSpPr>
          <p:cNvPr id="29" name="TextBox 28">
            <a:extLst>
              <a:ext uri="{FF2B5EF4-FFF2-40B4-BE49-F238E27FC236}">
                <a16:creationId xmlns:a16="http://schemas.microsoft.com/office/drawing/2014/main" id="{E72D59C2-7BD1-914D-8E45-DE770705D29E}"/>
              </a:ext>
            </a:extLst>
          </p:cNvPr>
          <p:cNvSpPr txBox="1"/>
          <p:nvPr/>
        </p:nvSpPr>
        <p:spPr>
          <a:xfrm>
            <a:off x="4400962" y="1019519"/>
            <a:ext cx="802849" cy="461665"/>
          </a:xfrm>
          <a:prstGeom prst="rect">
            <a:avLst/>
          </a:prstGeom>
          <a:solidFill>
            <a:schemeClr val="bg1">
              <a:lumMod val="50000"/>
            </a:schemeClr>
          </a:solidFill>
        </p:spPr>
        <p:txBody>
          <a:bodyPr wrap="square" rtlCol="0">
            <a:spAutoFit/>
          </a:bodyPr>
          <a:lstStyle/>
          <a:p>
            <a:r>
              <a:rPr lang="en-GB" sz="2400" b="1" dirty="0" err="1">
                <a:solidFill>
                  <a:srgbClr val="FF0000"/>
                </a:solidFill>
              </a:rPr>
              <a:t>F</a:t>
            </a:r>
            <a:r>
              <a:rPr lang="en-GB" sz="2400" b="1" baseline="-25000" dirty="0" err="1">
                <a:solidFill>
                  <a:srgbClr val="FF0000"/>
                </a:solidFill>
              </a:rPr>
              <a:t>res</a:t>
            </a:r>
            <a:endParaRPr lang="en-GB" sz="2400" b="1" baseline="-25000" dirty="0">
              <a:solidFill>
                <a:srgbClr val="FF0000"/>
              </a:solidFill>
            </a:endParaRPr>
          </a:p>
        </p:txBody>
      </p:sp>
      <p:cxnSp>
        <p:nvCxnSpPr>
          <p:cNvPr id="30" name="Connettore 2 20">
            <a:extLst>
              <a:ext uri="{FF2B5EF4-FFF2-40B4-BE49-F238E27FC236}">
                <a16:creationId xmlns:a16="http://schemas.microsoft.com/office/drawing/2014/main" id="{ABE85479-086C-024F-A778-15B9D4BFC664}"/>
              </a:ext>
            </a:extLst>
          </p:cNvPr>
          <p:cNvCxnSpPr>
            <a:cxnSpLocks/>
          </p:cNvCxnSpPr>
          <p:nvPr/>
        </p:nvCxnSpPr>
        <p:spPr>
          <a:xfrm flipH="1" flipV="1">
            <a:off x="5292990" y="1712365"/>
            <a:ext cx="629987" cy="257668"/>
          </a:xfrm>
          <a:prstGeom prst="straightConnector1">
            <a:avLst/>
          </a:prstGeom>
          <a:ln w="57150">
            <a:solidFill>
              <a:srgbClr val="245905"/>
            </a:solidFill>
            <a:tailEnd type="arrow"/>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30DDE43D-6406-5249-A1D4-ECC731C3A601}"/>
              </a:ext>
            </a:extLst>
          </p:cNvPr>
          <p:cNvSpPr txBox="1"/>
          <p:nvPr/>
        </p:nvSpPr>
        <p:spPr>
          <a:xfrm>
            <a:off x="5789253" y="2074761"/>
            <a:ext cx="1047572" cy="461665"/>
          </a:xfrm>
          <a:prstGeom prst="rect">
            <a:avLst/>
          </a:prstGeom>
          <a:solidFill>
            <a:schemeClr val="bg1">
              <a:lumMod val="50000"/>
            </a:schemeClr>
          </a:solidFill>
        </p:spPr>
        <p:txBody>
          <a:bodyPr wrap="square" rtlCol="0">
            <a:spAutoFit/>
          </a:bodyPr>
          <a:lstStyle/>
          <a:p>
            <a:r>
              <a:rPr lang="en-GB" sz="2400" b="1" dirty="0" err="1">
                <a:solidFill>
                  <a:srgbClr val="245905"/>
                </a:solidFill>
              </a:rPr>
              <a:t>F</a:t>
            </a:r>
            <a:r>
              <a:rPr lang="en-GB" sz="2400" b="1" baseline="-25000" dirty="0" err="1">
                <a:solidFill>
                  <a:srgbClr val="245905"/>
                </a:solidFill>
              </a:rPr>
              <a:t>constr</a:t>
            </a:r>
            <a:endParaRPr lang="en-GB" sz="2400" b="1" baseline="-25000" dirty="0">
              <a:solidFill>
                <a:srgbClr val="245905"/>
              </a:solidFill>
            </a:endParaRPr>
          </a:p>
        </p:txBody>
      </p:sp>
      <p:sp>
        <p:nvSpPr>
          <p:cNvPr id="36" name="TextBox 35">
            <a:extLst>
              <a:ext uri="{FF2B5EF4-FFF2-40B4-BE49-F238E27FC236}">
                <a16:creationId xmlns:a16="http://schemas.microsoft.com/office/drawing/2014/main" id="{75EFC75E-22A5-2B48-8DB6-E4F594F2AAFE}"/>
              </a:ext>
            </a:extLst>
          </p:cNvPr>
          <p:cNvSpPr txBox="1"/>
          <p:nvPr/>
        </p:nvSpPr>
        <p:spPr>
          <a:xfrm>
            <a:off x="2987824" y="2056332"/>
            <a:ext cx="385836" cy="292548"/>
          </a:xfrm>
          <a:prstGeom prst="rect">
            <a:avLst/>
          </a:prstGeom>
          <a:noFill/>
        </p:spPr>
        <p:txBody>
          <a:bodyPr wrap="none" rtlCol="0">
            <a:spAutoFit/>
          </a:bodyPr>
          <a:lstStyle/>
          <a:p>
            <a:r>
              <a:rPr lang="en-GB" sz="2400" b="1" dirty="0"/>
              <a:t>M</a:t>
            </a:r>
            <a:r>
              <a:rPr lang="en-GB" sz="2400" b="1" baseline="-25000" dirty="0"/>
              <a:t>i-1</a:t>
            </a:r>
          </a:p>
        </p:txBody>
      </p:sp>
      <p:sp>
        <p:nvSpPr>
          <p:cNvPr id="38" name="TextBox 37">
            <a:extLst>
              <a:ext uri="{FF2B5EF4-FFF2-40B4-BE49-F238E27FC236}">
                <a16:creationId xmlns:a16="http://schemas.microsoft.com/office/drawing/2014/main" id="{5BE0ACAF-2309-1D40-B53C-731E661FB4C4}"/>
              </a:ext>
            </a:extLst>
          </p:cNvPr>
          <p:cNvSpPr txBox="1"/>
          <p:nvPr/>
        </p:nvSpPr>
        <p:spPr>
          <a:xfrm>
            <a:off x="6245358" y="3284984"/>
            <a:ext cx="414874" cy="292548"/>
          </a:xfrm>
          <a:prstGeom prst="rect">
            <a:avLst/>
          </a:prstGeom>
          <a:noFill/>
        </p:spPr>
        <p:txBody>
          <a:bodyPr wrap="none" rtlCol="0">
            <a:spAutoFit/>
          </a:bodyPr>
          <a:lstStyle/>
          <a:p>
            <a:r>
              <a:rPr lang="en-GB" sz="2400" b="1" dirty="0"/>
              <a:t>M</a:t>
            </a:r>
            <a:r>
              <a:rPr lang="en-GB" sz="2400" b="1" baseline="-25000" dirty="0"/>
              <a:t>i+1</a:t>
            </a:r>
          </a:p>
        </p:txBody>
      </p:sp>
      <p:sp>
        <p:nvSpPr>
          <p:cNvPr id="39" name="TextBox 38">
            <a:extLst>
              <a:ext uri="{FF2B5EF4-FFF2-40B4-BE49-F238E27FC236}">
                <a16:creationId xmlns:a16="http://schemas.microsoft.com/office/drawing/2014/main" id="{801719FF-A86D-9E46-B868-3BB3B6DEE167}"/>
              </a:ext>
            </a:extLst>
          </p:cNvPr>
          <p:cNvSpPr txBox="1"/>
          <p:nvPr/>
        </p:nvSpPr>
        <p:spPr>
          <a:xfrm>
            <a:off x="4716016" y="1336252"/>
            <a:ext cx="282390" cy="292548"/>
          </a:xfrm>
          <a:prstGeom prst="rect">
            <a:avLst/>
          </a:prstGeom>
          <a:noFill/>
        </p:spPr>
        <p:txBody>
          <a:bodyPr wrap="none" rtlCol="0">
            <a:spAutoFit/>
          </a:bodyPr>
          <a:lstStyle/>
          <a:p>
            <a:r>
              <a:rPr lang="en-GB" sz="2400" b="1" dirty="0"/>
              <a:t>M</a:t>
            </a:r>
            <a:r>
              <a:rPr lang="en-GB" sz="2400" b="1" baseline="-25000" dirty="0"/>
              <a:t>i</a:t>
            </a:r>
          </a:p>
        </p:txBody>
      </p:sp>
      <p:sp>
        <p:nvSpPr>
          <p:cNvPr id="41" name="TextBox 40">
            <a:extLst>
              <a:ext uri="{FF2B5EF4-FFF2-40B4-BE49-F238E27FC236}">
                <a16:creationId xmlns:a16="http://schemas.microsoft.com/office/drawing/2014/main" id="{6DDC1550-9A62-BD42-9942-9825FFCE6999}"/>
              </a:ext>
            </a:extLst>
          </p:cNvPr>
          <p:cNvSpPr txBox="1"/>
          <p:nvPr/>
        </p:nvSpPr>
        <p:spPr>
          <a:xfrm>
            <a:off x="1979712" y="5244925"/>
            <a:ext cx="840455" cy="292548"/>
          </a:xfrm>
          <a:prstGeom prst="rect">
            <a:avLst/>
          </a:prstGeom>
          <a:noFill/>
        </p:spPr>
        <p:txBody>
          <a:bodyPr wrap="none" rtlCol="0">
            <a:spAutoFit/>
          </a:bodyPr>
          <a:lstStyle/>
          <a:p>
            <a:r>
              <a:rPr lang="en-GB" sz="2400" b="1" dirty="0">
                <a:solidFill>
                  <a:srgbClr val="0000FF"/>
                </a:solidFill>
              </a:rPr>
              <a:t>Obstacle</a:t>
            </a:r>
          </a:p>
        </p:txBody>
      </p:sp>
      <p:cxnSp>
        <p:nvCxnSpPr>
          <p:cNvPr id="58" name="Connettore 1 8">
            <a:extLst>
              <a:ext uri="{FF2B5EF4-FFF2-40B4-BE49-F238E27FC236}">
                <a16:creationId xmlns:a16="http://schemas.microsoft.com/office/drawing/2014/main" id="{97E45DB1-BE7F-3949-B806-45738AC9153C}"/>
              </a:ext>
            </a:extLst>
          </p:cNvPr>
          <p:cNvCxnSpPr>
            <a:cxnSpLocks/>
          </p:cNvCxnSpPr>
          <p:nvPr/>
        </p:nvCxnSpPr>
        <p:spPr>
          <a:xfrm flipV="1">
            <a:off x="1403648" y="1722263"/>
            <a:ext cx="3837865" cy="2734389"/>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27" name="Ovale 26"/>
          <p:cNvSpPr/>
          <p:nvPr/>
        </p:nvSpPr>
        <p:spPr>
          <a:xfrm>
            <a:off x="5286536" y="1123802"/>
            <a:ext cx="285334" cy="319410"/>
          </a:xfrm>
          <a:prstGeom prst="ellipse">
            <a:avLst/>
          </a:prstGeom>
          <a:solidFill>
            <a:srgbClr val="FF3300"/>
          </a:solidFill>
          <a:ln w="1905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1" name="Connettore 2 20"/>
          <p:cNvCxnSpPr>
            <a:cxnSpLocks/>
          </p:cNvCxnSpPr>
          <p:nvPr/>
        </p:nvCxnSpPr>
        <p:spPr>
          <a:xfrm flipV="1">
            <a:off x="5247753" y="1292899"/>
            <a:ext cx="174580" cy="424093"/>
          </a:xfrm>
          <a:prstGeom prst="straightConnector1">
            <a:avLst/>
          </a:prstGeom>
          <a:ln w="76200">
            <a:solidFill>
              <a:srgbClr val="FF3300"/>
            </a:solidFill>
            <a:tailEnd type="triangle"/>
          </a:ln>
        </p:spPr>
        <p:style>
          <a:lnRef idx="2">
            <a:schemeClr val="dk1"/>
          </a:lnRef>
          <a:fillRef idx="0">
            <a:schemeClr val="dk1"/>
          </a:fillRef>
          <a:effectRef idx="1">
            <a:schemeClr val="dk1"/>
          </a:effectRef>
          <a:fontRef idx="minor">
            <a:schemeClr val="tx1"/>
          </a:fontRef>
        </p:style>
      </p:cxnSp>
      <p:sp>
        <p:nvSpPr>
          <p:cNvPr id="33" name="Ovale 4">
            <a:extLst>
              <a:ext uri="{FF2B5EF4-FFF2-40B4-BE49-F238E27FC236}">
                <a16:creationId xmlns:a16="http://schemas.microsoft.com/office/drawing/2014/main" id="{5460AA6D-1831-6545-8E18-FD88DAB19AF3}"/>
              </a:ext>
            </a:extLst>
          </p:cNvPr>
          <p:cNvSpPr/>
          <p:nvPr/>
        </p:nvSpPr>
        <p:spPr>
          <a:xfrm>
            <a:off x="1979712" y="1707923"/>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4" name="TextBox 33">
            <a:extLst>
              <a:ext uri="{FF2B5EF4-FFF2-40B4-BE49-F238E27FC236}">
                <a16:creationId xmlns:a16="http://schemas.microsoft.com/office/drawing/2014/main" id="{AC573AE4-C0E3-B345-96AE-E30DDF1E83B2}"/>
              </a:ext>
            </a:extLst>
          </p:cNvPr>
          <p:cNvSpPr txBox="1"/>
          <p:nvPr/>
        </p:nvSpPr>
        <p:spPr>
          <a:xfrm>
            <a:off x="1503022" y="1698539"/>
            <a:ext cx="681597" cy="461665"/>
          </a:xfrm>
          <a:prstGeom prst="rect">
            <a:avLst/>
          </a:prstGeom>
          <a:noFill/>
        </p:spPr>
        <p:txBody>
          <a:bodyPr wrap="none" rtlCol="0">
            <a:spAutoFit/>
          </a:bodyPr>
          <a:lstStyle/>
          <a:p>
            <a:r>
              <a:rPr lang="en-GB" sz="2400" b="1" dirty="0"/>
              <a:t>M</a:t>
            </a:r>
            <a:r>
              <a:rPr lang="en-GB" sz="2400" b="1" baseline="-25000" dirty="0"/>
              <a:t>i-2</a:t>
            </a:r>
          </a:p>
        </p:txBody>
      </p:sp>
      <p:sp>
        <p:nvSpPr>
          <p:cNvPr id="35" name="Ovale 15">
            <a:extLst>
              <a:ext uri="{FF2B5EF4-FFF2-40B4-BE49-F238E27FC236}">
                <a16:creationId xmlns:a16="http://schemas.microsoft.com/office/drawing/2014/main" id="{635AA5B7-22B3-AA45-BC66-3545E27A1EB2}"/>
              </a:ext>
            </a:extLst>
          </p:cNvPr>
          <p:cNvSpPr/>
          <p:nvPr/>
        </p:nvSpPr>
        <p:spPr>
          <a:xfrm>
            <a:off x="7020272" y="4237189"/>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TextBox 39">
            <a:extLst>
              <a:ext uri="{FF2B5EF4-FFF2-40B4-BE49-F238E27FC236}">
                <a16:creationId xmlns:a16="http://schemas.microsoft.com/office/drawing/2014/main" id="{D1AA1A33-3BC0-7B41-969F-4B4812E25AED}"/>
              </a:ext>
            </a:extLst>
          </p:cNvPr>
          <p:cNvSpPr txBox="1"/>
          <p:nvPr/>
        </p:nvSpPr>
        <p:spPr>
          <a:xfrm>
            <a:off x="7294250" y="4490876"/>
            <a:ext cx="732893" cy="461665"/>
          </a:xfrm>
          <a:prstGeom prst="rect">
            <a:avLst/>
          </a:prstGeom>
          <a:noFill/>
        </p:spPr>
        <p:txBody>
          <a:bodyPr wrap="none" rtlCol="0">
            <a:spAutoFit/>
          </a:bodyPr>
          <a:lstStyle/>
          <a:p>
            <a:r>
              <a:rPr lang="en-GB" sz="2400" b="1" dirty="0"/>
              <a:t>M</a:t>
            </a:r>
            <a:r>
              <a:rPr lang="en-GB" sz="2400" b="1" baseline="-25000" dirty="0"/>
              <a:t>i+2</a:t>
            </a:r>
          </a:p>
        </p:txBody>
      </p:sp>
      <p:cxnSp>
        <p:nvCxnSpPr>
          <p:cNvPr id="8" name="Straight Connector 7">
            <a:extLst>
              <a:ext uri="{FF2B5EF4-FFF2-40B4-BE49-F238E27FC236}">
                <a16:creationId xmlns:a16="http://schemas.microsoft.com/office/drawing/2014/main" id="{56877894-3DD5-3D4C-9B0C-3E9A51A75A4A}"/>
              </a:ext>
            </a:extLst>
          </p:cNvPr>
          <p:cNvCxnSpPr>
            <a:cxnSpLocks/>
          </p:cNvCxnSpPr>
          <p:nvPr/>
        </p:nvCxnSpPr>
        <p:spPr>
          <a:xfrm flipH="1" flipV="1">
            <a:off x="157836" y="1492369"/>
            <a:ext cx="1301937" cy="224623"/>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7FD2F18-E645-1648-9828-5403A5C618C6}"/>
              </a:ext>
            </a:extLst>
          </p:cNvPr>
          <p:cNvCxnSpPr>
            <a:cxnSpLocks/>
          </p:cNvCxnSpPr>
          <p:nvPr/>
        </p:nvCxnSpPr>
        <p:spPr>
          <a:xfrm flipH="1" flipV="1">
            <a:off x="7660696" y="5179602"/>
            <a:ext cx="871744" cy="1129123"/>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9D977B0B-80C4-9A47-8C9D-1DE736869181}"/>
              </a:ext>
            </a:extLst>
          </p:cNvPr>
          <p:cNvSpPr/>
          <p:nvPr/>
        </p:nvSpPr>
        <p:spPr>
          <a:xfrm>
            <a:off x="2987824" y="620688"/>
            <a:ext cx="5256584" cy="3327176"/>
          </a:xfrm>
          <a:prstGeom prst="ellipse">
            <a:avLst/>
          </a:prstGeom>
          <a:no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BB1F8D0-42AC-134A-B49E-A708FFDE0821}"/>
              </a:ext>
            </a:extLst>
          </p:cNvPr>
          <p:cNvSpPr txBox="1"/>
          <p:nvPr/>
        </p:nvSpPr>
        <p:spPr>
          <a:xfrm>
            <a:off x="3502914" y="4100949"/>
            <a:ext cx="2395207" cy="369332"/>
          </a:xfrm>
          <a:prstGeom prst="rect">
            <a:avLst/>
          </a:prstGeom>
          <a:noFill/>
        </p:spPr>
        <p:txBody>
          <a:bodyPr wrap="none" rtlCol="0">
            <a:spAutoFit/>
          </a:bodyPr>
          <a:lstStyle/>
          <a:p>
            <a:r>
              <a:rPr lang="en-GB" b="1" dirty="0">
                <a:solidFill>
                  <a:srgbClr val="FF0000"/>
                </a:solidFill>
              </a:rPr>
              <a:t>Consider M</a:t>
            </a:r>
            <a:r>
              <a:rPr lang="en-GB" b="1" baseline="-25000" dirty="0">
                <a:solidFill>
                  <a:srgbClr val="FF0000"/>
                </a:solidFill>
              </a:rPr>
              <a:t>i-1</a:t>
            </a:r>
            <a:r>
              <a:rPr lang="en-GB" b="1" dirty="0">
                <a:solidFill>
                  <a:srgbClr val="FF0000"/>
                </a:solidFill>
              </a:rPr>
              <a:t> M</a:t>
            </a:r>
            <a:r>
              <a:rPr lang="en-GB" b="1" baseline="-25000" dirty="0">
                <a:solidFill>
                  <a:srgbClr val="FF0000"/>
                </a:solidFill>
              </a:rPr>
              <a:t>i</a:t>
            </a:r>
            <a:r>
              <a:rPr lang="en-GB" b="1" dirty="0">
                <a:solidFill>
                  <a:srgbClr val="FF0000"/>
                </a:solidFill>
              </a:rPr>
              <a:t> M</a:t>
            </a:r>
            <a:r>
              <a:rPr lang="en-GB" b="1" baseline="-25000" dirty="0">
                <a:solidFill>
                  <a:srgbClr val="FF0000"/>
                </a:solidFill>
              </a:rPr>
              <a:t>i+1</a:t>
            </a:r>
          </a:p>
        </p:txBody>
      </p:sp>
    </p:spTree>
    <p:extLst>
      <p:ext uri="{BB962C8B-B14F-4D97-AF65-F5344CB8AC3E}">
        <p14:creationId xmlns:p14="http://schemas.microsoft.com/office/powerpoint/2010/main" val="33237180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187624" y="6308725"/>
            <a:ext cx="69301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dirty="0">
                <a:latin typeface="Verdana" pitchFamily="34" charset="0"/>
              </a:rPr>
              <a:t>Elastic band – the resulting iterative algorithm</a:t>
            </a:r>
          </a:p>
        </p:txBody>
      </p:sp>
      <p:sp>
        <p:nvSpPr>
          <p:cNvPr id="37" name="Cube 36">
            <a:extLst>
              <a:ext uri="{FF2B5EF4-FFF2-40B4-BE49-F238E27FC236}">
                <a16:creationId xmlns:a16="http://schemas.microsoft.com/office/drawing/2014/main" id="{2B81FEDF-05D0-B64A-950F-3C4286A753C1}"/>
              </a:ext>
            </a:extLst>
          </p:cNvPr>
          <p:cNvSpPr/>
          <p:nvPr/>
        </p:nvSpPr>
        <p:spPr>
          <a:xfrm>
            <a:off x="157836" y="3947864"/>
            <a:ext cx="1821876" cy="1685874"/>
          </a:xfrm>
          <a:prstGeom prst="cube">
            <a:avLst>
              <a:gd name="adj" fmla="val 25704"/>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 name="Connettore 2 20">
            <a:extLst>
              <a:ext uri="{FF2B5EF4-FFF2-40B4-BE49-F238E27FC236}">
                <a16:creationId xmlns:a16="http://schemas.microsoft.com/office/drawing/2014/main" id="{1528BE7A-54DF-DA47-BF50-A9D84473ED6A}"/>
              </a:ext>
            </a:extLst>
          </p:cNvPr>
          <p:cNvCxnSpPr>
            <a:cxnSpLocks/>
          </p:cNvCxnSpPr>
          <p:nvPr/>
        </p:nvCxnSpPr>
        <p:spPr>
          <a:xfrm flipV="1">
            <a:off x="6124137" y="2677096"/>
            <a:ext cx="2030785" cy="508002"/>
          </a:xfrm>
          <a:prstGeom prst="straightConnector1">
            <a:avLst/>
          </a:prstGeom>
          <a:ln w="57150">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5" name="Ovale 4"/>
          <p:cNvSpPr/>
          <p:nvPr/>
        </p:nvSpPr>
        <p:spPr>
          <a:xfrm>
            <a:off x="3464514" y="1958991"/>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5971380" y="3031297"/>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5115175" y="1544265"/>
            <a:ext cx="285334" cy="319410"/>
          </a:xfrm>
          <a:prstGeom prst="ellipse">
            <a:avLst/>
          </a:prstGeom>
          <a:solidFill>
            <a:schemeClr val="bg1"/>
          </a:solidFill>
          <a:ln w="3810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 name="Connettore 1 2"/>
          <p:cNvCxnSpPr>
            <a:cxnSpLocks/>
          </p:cNvCxnSpPr>
          <p:nvPr/>
        </p:nvCxnSpPr>
        <p:spPr>
          <a:xfrm>
            <a:off x="5442523" y="1283507"/>
            <a:ext cx="1720416" cy="310722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ttore 2 20">
            <a:extLst>
              <a:ext uri="{FF2B5EF4-FFF2-40B4-BE49-F238E27FC236}">
                <a16:creationId xmlns:a16="http://schemas.microsoft.com/office/drawing/2014/main" id="{C5822577-0CED-7C46-9568-C67DAEB543F2}"/>
              </a:ext>
            </a:extLst>
          </p:cNvPr>
          <p:cNvCxnSpPr>
            <a:cxnSpLocks/>
          </p:cNvCxnSpPr>
          <p:nvPr/>
        </p:nvCxnSpPr>
        <p:spPr>
          <a:xfrm flipV="1">
            <a:off x="6111674" y="2965379"/>
            <a:ext cx="341121" cy="202448"/>
          </a:xfrm>
          <a:prstGeom prst="straightConnector1">
            <a:avLst/>
          </a:prstGeom>
          <a:ln w="57150">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ABF9B9E-EDD3-2A40-995B-5F1E81AE2E6E}"/>
              </a:ext>
            </a:extLst>
          </p:cNvPr>
          <p:cNvSpPr txBox="1"/>
          <p:nvPr/>
        </p:nvSpPr>
        <p:spPr>
          <a:xfrm>
            <a:off x="5891616" y="2305581"/>
            <a:ext cx="646113" cy="461665"/>
          </a:xfrm>
          <a:prstGeom prst="rect">
            <a:avLst/>
          </a:prstGeom>
          <a:solidFill>
            <a:schemeClr val="bg1">
              <a:lumMod val="50000"/>
            </a:schemeClr>
          </a:solidFill>
        </p:spPr>
        <p:txBody>
          <a:bodyPr wrap="square" rtlCol="0">
            <a:spAutoFit/>
          </a:bodyPr>
          <a:lstStyle/>
          <a:p>
            <a:r>
              <a:rPr lang="en-GB" sz="2400" b="1" dirty="0" err="1">
                <a:solidFill>
                  <a:srgbClr val="FFFF00"/>
                </a:solidFill>
              </a:rPr>
              <a:t>F</a:t>
            </a:r>
            <a:r>
              <a:rPr lang="en-GB" sz="2400" b="1" baseline="-25000" dirty="0" err="1">
                <a:solidFill>
                  <a:srgbClr val="FFFF00"/>
                </a:solidFill>
              </a:rPr>
              <a:t>int</a:t>
            </a:r>
            <a:endParaRPr lang="en-GB" sz="2400" b="1" baseline="-25000" dirty="0">
              <a:solidFill>
                <a:srgbClr val="FFFF00"/>
              </a:solidFill>
            </a:endParaRPr>
          </a:p>
        </p:txBody>
      </p:sp>
      <p:sp>
        <p:nvSpPr>
          <p:cNvPr id="26" name="TextBox 25">
            <a:extLst>
              <a:ext uri="{FF2B5EF4-FFF2-40B4-BE49-F238E27FC236}">
                <a16:creationId xmlns:a16="http://schemas.microsoft.com/office/drawing/2014/main" id="{4E13F3E6-8790-8E49-B125-35B44764AD89}"/>
              </a:ext>
            </a:extLst>
          </p:cNvPr>
          <p:cNvSpPr txBox="1"/>
          <p:nvPr/>
        </p:nvSpPr>
        <p:spPr>
          <a:xfrm>
            <a:off x="8096567" y="2889042"/>
            <a:ext cx="702750" cy="461665"/>
          </a:xfrm>
          <a:prstGeom prst="rect">
            <a:avLst/>
          </a:prstGeom>
          <a:solidFill>
            <a:schemeClr val="bg1">
              <a:lumMod val="50000"/>
            </a:schemeClr>
          </a:solidFill>
        </p:spPr>
        <p:txBody>
          <a:bodyPr wrap="square" rtlCol="0">
            <a:spAutoFit/>
          </a:bodyPr>
          <a:lstStyle/>
          <a:p>
            <a:r>
              <a:rPr lang="en-GB" sz="2400" b="1" dirty="0" err="1">
                <a:solidFill>
                  <a:srgbClr val="0000FF"/>
                </a:solidFill>
              </a:rPr>
              <a:t>F</a:t>
            </a:r>
            <a:r>
              <a:rPr lang="en-GB" sz="2400" b="1" baseline="-25000" dirty="0" err="1">
                <a:solidFill>
                  <a:srgbClr val="0000FF"/>
                </a:solidFill>
              </a:rPr>
              <a:t>ext</a:t>
            </a:r>
            <a:endParaRPr lang="en-GB" sz="2400" b="1" baseline="-25000" dirty="0">
              <a:solidFill>
                <a:srgbClr val="0000FF"/>
              </a:solidFill>
            </a:endParaRPr>
          </a:p>
        </p:txBody>
      </p:sp>
      <p:sp>
        <p:nvSpPr>
          <p:cNvPr id="29" name="TextBox 28">
            <a:extLst>
              <a:ext uri="{FF2B5EF4-FFF2-40B4-BE49-F238E27FC236}">
                <a16:creationId xmlns:a16="http://schemas.microsoft.com/office/drawing/2014/main" id="{E72D59C2-7BD1-914D-8E45-DE770705D29E}"/>
              </a:ext>
            </a:extLst>
          </p:cNvPr>
          <p:cNvSpPr txBox="1"/>
          <p:nvPr/>
        </p:nvSpPr>
        <p:spPr>
          <a:xfrm>
            <a:off x="8496814" y="2093995"/>
            <a:ext cx="733642" cy="461665"/>
          </a:xfrm>
          <a:prstGeom prst="rect">
            <a:avLst/>
          </a:prstGeom>
          <a:solidFill>
            <a:schemeClr val="bg1">
              <a:lumMod val="50000"/>
            </a:schemeClr>
          </a:solidFill>
        </p:spPr>
        <p:txBody>
          <a:bodyPr wrap="square" rtlCol="0">
            <a:spAutoFit/>
          </a:bodyPr>
          <a:lstStyle/>
          <a:p>
            <a:r>
              <a:rPr lang="en-GB" sz="2400" b="1" dirty="0" err="1">
                <a:solidFill>
                  <a:srgbClr val="FF0000"/>
                </a:solidFill>
              </a:rPr>
              <a:t>F</a:t>
            </a:r>
            <a:r>
              <a:rPr lang="en-GB" sz="2400" b="1" baseline="-25000" dirty="0" err="1">
                <a:solidFill>
                  <a:srgbClr val="FF0000"/>
                </a:solidFill>
              </a:rPr>
              <a:t>res</a:t>
            </a:r>
            <a:endParaRPr lang="en-GB" sz="2400" b="1" baseline="-25000" dirty="0">
              <a:solidFill>
                <a:srgbClr val="FF0000"/>
              </a:solidFill>
            </a:endParaRPr>
          </a:p>
        </p:txBody>
      </p:sp>
      <p:cxnSp>
        <p:nvCxnSpPr>
          <p:cNvPr id="30" name="Connettore 2 20">
            <a:extLst>
              <a:ext uri="{FF2B5EF4-FFF2-40B4-BE49-F238E27FC236}">
                <a16:creationId xmlns:a16="http://schemas.microsoft.com/office/drawing/2014/main" id="{ABE85479-086C-024F-A778-15B9D4BFC664}"/>
              </a:ext>
            </a:extLst>
          </p:cNvPr>
          <p:cNvCxnSpPr>
            <a:cxnSpLocks/>
          </p:cNvCxnSpPr>
          <p:nvPr/>
        </p:nvCxnSpPr>
        <p:spPr>
          <a:xfrm>
            <a:off x="5969007" y="2952992"/>
            <a:ext cx="158114" cy="223957"/>
          </a:xfrm>
          <a:prstGeom prst="straightConnector1">
            <a:avLst/>
          </a:prstGeom>
          <a:ln w="57150">
            <a:solidFill>
              <a:srgbClr val="245905"/>
            </a:solidFill>
            <a:tailEnd type="arrow"/>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30DDE43D-6406-5249-A1D4-ECC731C3A601}"/>
              </a:ext>
            </a:extLst>
          </p:cNvPr>
          <p:cNvSpPr txBox="1"/>
          <p:nvPr/>
        </p:nvSpPr>
        <p:spPr>
          <a:xfrm>
            <a:off x="4580066" y="2688892"/>
            <a:ext cx="1087003" cy="461665"/>
          </a:xfrm>
          <a:prstGeom prst="rect">
            <a:avLst/>
          </a:prstGeom>
          <a:solidFill>
            <a:schemeClr val="bg1">
              <a:lumMod val="50000"/>
            </a:schemeClr>
          </a:solidFill>
        </p:spPr>
        <p:txBody>
          <a:bodyPr wrap="square" rtlCol="0">
            <a:spAutoFit/>
          </a:bodyPr>
          <a:lstStyle/>
          <a:p>
            <a:r>
              <a:rPr lang="en-GB" sz="2400" b="1" dirty="0" err="1">
                <a:solidFill>
                  <a:srgbClr val="245905"/>
                </a:solidFill>
              </a:rPr>
              <a:t>F</a:t>
            </a:r>
            <a:r>
              <a:rPr lang="en-GB" sz="2400" b="1" baseline="-25000" dirty="0" err="1">
                <a:solidFill>
                  <a:srgbClr val="245905"/>
                </a:solidFill>
              </a:rPr>
              <a:t>constr</a:t>
            </a:r>
            <a:endParaRPr lang="en-GB" sz="2400" b="1" baseline="-25000" dirty="0">
              <a:solidFill>
                <a:srgbClr val="245905"/>
              </a:solidFill>
            </a:endParaRPr>
          </a:p>
        </p:txBody>
      </p:sp>
      <p:sp>
        <p:nvSpPr>
          <p:cNvPr id="36" name="TextBox 35">
            <a:extLst>
              <a:ext uri="{FF2B5EF4-FFF2-40B4-BE49-F238E27FC236}">
                <a16:creationId xmlns:a16="http://schemas.microsoft.com/office/drawing/2014/main" id="{75EFC75E-22A5-2B48-8DB6-E4F594F2AAFE}"/>
              </a:ext>
            </a:extLst>
          </p:cNvPr>
          <p:cNvSpPr txBox="1"/>
          <p:nvPr/>
        </p:nvSpPr>
        <p:spPr>
          <a:xfrm>
            <a:off x="2987824" y="2056332"/>
            <a:ext cx="385836" cy="292548"/>
          </a:xfrm>
          <a:prstGeom prst="rect">
            <a:avLst/>
          </a:prstGeom>
          <a:noFill/>
        </p:spPr>
        <p:txBody>
          <a:bodyPr wrap="none" rtlCol="0">
            <a:spAutoFit/>
          </a:bodyPr>
          <a:lstStyle/>
          <a:p>
            <a:r>
              <a:rPr lang="en-GB" sz="2400" b="1" dirty="0"/>
              <a:t>M</a:t>
            </a:r>
            <a:r>
              <a:rPr lang="en-GB" sz="2400" b="1" baseline="-25000" dirty="0"/>
              <a:t>i-1</a:t>
            </a:r>
          </a:p>
        </p:txBody>
      </p:sp>
      <p:sp>
        <p:nvSpPr>
          <p:cNvPr id="38" name="TextBox 37">
            <a:extLst>
              <a:ext uri="{FF2B5EF4-FFF2-40B4-BE49-F238E27FC236}">
                <a16:creationId xmlns:a16="http://schemas.microsoft.com/office/drawing/2014/main" id="{5BE0ACAF-2309-1D40-B53C-731E661FB4C4}"/>
              </a:ext>
            </a:extLst>
          </p:cNvPr>
          <p:cNvSpPr txBox="1"/>
          <p:nvPr/>
        </p:nvSpPr>
        <p:spPr>
          <a:xfrm>
            <a:off x="6245358" y="3284984"/>
            <a:ext cx="414874" cy="292548"/>
          </a:xfrm>
          <a:prstGeom prst="rect">
            <a:avLst/>
          </a:prstGeom>
          <a:noFill/>
        </p:spPr>
        <p:txBody>
          <a:bodyPr wrap="none" rtlCol="0">
            <a:spAutoFit/>
          </a:bodyPr>
          <a:lstStyle/>
          <a:p>
            <a:r>
              <a:rPr lang="en-GB" sz="2400" b="1" dirty="0"/>
              <a:t>M</a:t>
            </a:r>
            <a:r>
              <a:rPr lang="en-GB" sz="2400" b="1" baseline="-25000" dirty="0"/>
              <a:t>i+1</a:t>
            </a:r>
          </a:p>
        </p:txBody>
      </p:sp>
      <p:sp>
        <p:nvSpPr>
          <p:cNvPr id="39" name="TextBox 38">
            <a:extLst>
              <a:ext uri="{FF2B5EF4-FFF2-40B4-BE49-F238E27FC236}">
                <a16:creationId xmlns:a16="http://schemas.microsoft.com/office/drawing/2014/main" id="{801719FF-A86D-9E46-B868-3BB3B6DEE167}"/>
              </a:ext>
            </a:extLst>
          </p:cNvPr>
          <p:cNvSpPr txBox="1"/>
          <p:nvPr/>
        </p:nvSpPr>
        <p:spPr>
          <a:xfrm>
            <a:off x="5637745" y="934542"/>
            <a:ext cx="684493" cy="461665"/>
          </a:xfrm>
          <a:prstGeom prst="rect">
            <a:avLst/>
          </a:prstGeom>
          <a:noFill/>
        </p:spPr>
        <p:txBody>
          <a:bodyPr wrap="square" rtlCol="0">
            <a:spAutoFit/>
          </a:bodyPr>
          <a:lstStyle/>
          <a:p>
            <a:r>
              <a:rPr lang="en-GB" sz="2400" b="1" dirty="0"/>
              <a:t>M</a:t>
            </a:r>
            <a:r>
              <a:rPr lang="en-GB" sz="2400" b="1" baseline="-25000" dirty="0"/>
              <a:t>i</a:t>
            </a:r>
          </a:p>
        </p:txBody>
      </p:sp>
      <p:sp>
        <p:nvSpPr>
          <p:cNvPr id="41" name="TextBox 40">
            <a:extLst>
              <a:ext uri="{FF2B5EF4-FFF2-40B4-BE49-F238E27FC236}">
                <a16:creationId xmlns:a16="http://schemas.microsoft.com/office/drawing/2014/main" id="{6DDC1550-9A62-BD42-9942-9825FFCE6999}"/>
              </a:ext>
            </a:extLst>
          </p:cNvPr>
          <p:cNvSpPr txBox="1"/>
          <p:nvPr/>
        </p:nvSpPr>
        <p:spPr>
          <a:xfrm>
            <a:off x="1979712" y="5244925"/>
            <a:ext cx="840455" cy="292548"/>
          </a:xfrm>
          <a:prstGeom prst="rect">
            <a:avLst/>
          </a:prstGeom>
          <a:noFill/>
        </p:spPr>
        <p:txBody>
          <a:bodyPr wrap="none" rtlCol="0">
            <a:spAutoFit/>
          </a:bodyPr>
          <a:lstStyle/>
          <a:p>
            <a:r>
              <a:rPr lang="en-GB" sz="2400" b="1" dirty="0">
                <a:solidFill>
                  <a:srgbClr val="0000FF"/>
                </a:solidFill>
              </a:rPr>
              <a:t>Obstacle</a:t>
            </a:r>
          </a:p>
        </p:txBody>
      </p:sp>
      <p:cxnSp>
        <p:nvCxnSpPr>
          <p:cNvPr id="58" name="Connettore 1 8">
            <a:extLst>
              <a:ext uri="{FF2B5EF4-FFF2-40B4-BE49-F238E27FC236}">
                <a16:creationId xmlns:a16="http://schemas.microsoft.com/office/drawing/2014/main" id="{97E45DB1-BE7F-3949-B806-45738AC9153C}"/>
              </a:ext>
            </a:extLst>
          </p:cNvPr>
          <p:cNvCxnSpPr>
            <a:cxnSpLocks/>
          </p:cNvCxnSpPr>
          <p:nvPr/>
        </p:nvCxnSpPr>
        <p:spPr>
          <a:xfrm flipV="1">
            <a:off x="1403648" y="3191002"/>
            <a:ext cx="4699043" cy="1265651"/>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27" name="Ovale 26"/>
          <p:cNvSpPr/>
          <p:nvPr/>
        </p:nvSpPr>
        <p:spPr>
          <a:xfrm>
            <a:off x="5286536" y="1123802"/>
            <a:ext cx="285334" cy="319410"/>
          </a:xfrm>
          <a:prstGeom prst="ellipse">
            <a:avLst/>
          </a:prstGeom>
          <a:solidFill>
            <a:schemeClr val="tx1"/>
          </a:solidFill>
          <a:ln w="1905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1" name="Connettore 2 20"/>
          <p:cNvCxnSpPr>
            <a:cxnSpLocks/>
          </p:cNvCxnSpPr>
          <p:nvPr/>
        </p:nvCxnSpPr>
        <p:spPr>
          <a:xfrm flipV="1">
            <a:off x="6100490" y="2348880"/>
            <a:ext cx="2286953" cy="856252"/>
          </a:xfrm>
          <a:prstGeom prst="straightConnector1">
            <a:avLst/>
          </a:prstGeom>
          <a:ln w="76200">
            <a:solidFill>
              <a:srgbClr val="FF3300"/>
            </a:solidFill>
            <a:tailEnd type="triangle"/>
          </a:ln>
        </p:spPr>
        <p:style>
          <a:lnRef idx="2">
            <a:schemeClr val="dk1"/>
          </a:lnRef>
          <a:fillRef idx="0">
            <a:schemeClr val="dk1"/>
          </a:fillRef>
          <a:effectRef idx="1">
            <a:schemeClr val="dk1"/>
          </a:effectRef>
          <a:fontRef idx="minor">
            <a:schemeClr val="tx1"/>
          </a:fontRef>
        </p:style>
      </p:cxnSp>
      <p:sp>
        <p:nvSpPr>
          <p:cNvPr id="33" name="Ovale 4">
            <a:extLst>
              <a:ext uri="{FF2B5EF4-FFF2-40B4-BE49-F238E27FC236}">
                <a16:creationId xmlns:a16="http://schemas.microsoft.com/office/drawing/2014/main" id="{5460AA6D-1831-6545-8E18-FD88DAB19AF3}"/>
              </a:ext>
            </a:extLst>
          </p:cNvPr>
          <p:cNvSpPr/>
          <p:nvPr/>
        </p:nvSpPr>
        <p:spPr>
          <a:xfrm>
            <a:off x="1979712" y="1707923"/>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4" name="TextBox 33">
            <a:extLst>
              <a:ext uri="{FF2B5EF4-FFF2-40B4-BE49-F238E27FC236}">
                <a16:creationId xmlns:a16="http://schemas.microsoft.com/office/drawing/2014/main" id="{AC573AE4-C0E3-B345-96AE-E30DDF1E83B2}"/>
              </a:ext>
            </a:extLst>
          </p:cNvPr>
          <p:cNvSpPr txBox="1"/>
          <p:nvPr/>
        </p:nvSpPr>
        <p:spPr>
          <a:xfrm>
            <a:off x="1503022" y="1698539"/>
            <a:ext cx="681597" cy="461665"/>
          </a:xfrm>
          <a:prstGeom prst="rect">
            <a:avLst/>
          </a:prstGeom>
          <a:noFill/>
        </p:spPr>
        <p:txBody>
          <a:bodyPr wrap="none" rtlCol="0">
            <a:spAutoFit/>
          </a:bodyPr>
          <a:lstStyle/>
          <a:p>
            <a:r>
              <a:rPr lang="en-GB" sz="2400" b="1" dirty="0"/>
              <a:t>M</a:t>
            </a:r>
            <a:r>
              <a:rPr lang="en-GB" sz="2400" b="1" baseline="-25000" dirty="0"/>
              <a:t>i-2</a:t>
            </a:r>
          </a:p>
        </p:txBody>
      </p:sp>
      <p:sp>
        <p:nvSpPr>
          <p:cNvPr id="35" name="Ovale 15">
            <a:extLst>
              <a:ext uri="{FF2B5EF4-FFF2-40B4-BE49-F238E27FC236}">
                <a16:creationId xmlns:a16="http://schemas.microsoft.com/office/drawing/2014/main" id="{635AA5B7-22B3-AA45-BC66-3545E27A1EB2}"/>
              </a:ext>
            </a:extLst>
          </p:cNvPr>
          <p:cNvSpPr/>
          <p:nvPr/>
        </p:nvSpPr>
        <p:spPr>
          <a:xfrm>
            <a:off x="7020272" y="4237189"/>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TextBox 39">
            <a:extLst>
              <a:ext uri="{FF2B5EF4-FFF2-40B4-BE49-F238E27FC236}">
                <a16:creationId xmlns:a16="http://schemas.microsoft.com/office/drawing/2014/main" id="{D1AA1A33-3BC0-7B41-969F-4B4812E25AED}"/>
              </a:ext>
            </a:extLst>
          </p:cNvPr>
          <p:cNvSpPr txBox="1"/>
          <p:nvPr/>
        </p:nvSpPr>
        <p:spPr>
          <a:xfrm>
            <a:off x="7294250" y="4490876"/>
            <a:ext cx="732893" cy="461665"/>
          </a:xfrm>
          <a:prstGeom prst="rect">
            <a:avLst/>
          </a:prstGeom>
          <a:noFill/>
        </p:spPr>
        <p:txBody>
          <a:bodyPr wrap="none" rtlCol="0">
            <a:spAutoFit/>
          </a:bodyPr>
          <a:lstStyle/>
          <a:p>
            <a:r>
              <a:rPr lang="en-GB" sz="2400" b="1" dirty="0"/>
              <a:t>M</a:t>
            </a:r>
            <a:r>
              <a:rPr lang="en-GB" sz="2400" b="1" baseline="-25000" dirty="0"/>
              <a:t>i+2</a:t>
            </a:r>
          </a:p>
        </p:txBody>
      </p:sp>
      <p:cxnSp>
        <p:nvCxnSpPr>
          <p:cNvPr id="8" name="Straight Connector 7">
            <a:extLst>
              <a:ext uri="{FF2B5EF4-FFF2-40B4-BE49-F238E27FC236}">
                <a16:creationId xmlns:a16="http://schemas.microsoft.com/office/drawing/2014/main" id="{56877894-3DD5-3D4C-9B0C-3E9A51A75A4A}"/>
              </a:ext>
            </a:extLst>
          </p:cNvPr>
          <p:cNvCxnSpPr>
            <a:cxnSpLocks/>
          </p:cNvCxnSpPr>
          <p:nvPr/>
        </p:nvCxnSpPr>
        <p:spPr>
          <a:xfrm flipH="1" flipV="1">
            <a:off x="157836" y="1492369"/>
            <a:ext cx="1301937" cy="224623"/>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7FD2F18-E645-1648-9828-5403A5C618C6}"/>
              </a:ext>
            </a:extLst>
          </p:cNvPr>
          <p:cNvCxnSpPr>
            <a:cxnSpLocks/>
          </p:cNvCxnSpPr>
          <p:nvPr/>
        </p:nvCxnSpPr>
        <p:spPr>
          <a:xfrm flipH="1" flipV="1">
            <a:off x="7660696" y="5179602"/>
            <a:ext cx="871744" cy="1129123"/>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9D977B0B-80C4-9A47-8C9D-1DE736869181}"/>
              </a:ext>
            </a:extLst>
          </p:cNvPr>
          <p:cNvSpPr/>
          <p:nvPr/>
        </p:nvSpPr>
        <p:spPr>
          <a:xfrm>
            <a:off x="4176864" y="639869"/>
            <a:ext cx="5435695" cy="4605056"/>
          </a:xfrm>
          <a:prstGeom prst="ellipse">
            <a:avLst/>
          </a:prstGeom>
          <a:no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e 26">
            <a:extLst>
              <a:ext uri="{FF2B5EF4-FFF2-40B4-BE49-F238E27FC236}">
                <a16:creationId xmlns:a16="http://schemas.microsoft.com/office/drawing/2014/main" id="{0F479841-2A38-D141-BB1E-1E28657BD7D5}"/>
              </a:ext>
            </a:extLst>
          </p:cNvPr>
          <p:cNvSpPr/>
          <p:nvPr/>
        </p:nvSpPr>
        <p:spPr>
          <a:xfrm>
            <a:off x="7408202" y="2457596"/>
            <a:ext cx="285334" cy="319410"/>
          </a:xfrm>
          <a:prstGeom prst="ellipse">
            <a:avLst/>
          </a:prstGeom>
          <a:solidFill>
            <a:srgbClr val="FF3300"/>
          </a:solidFill>
          <a:ln w="1905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5" name="TextBox 44">
            <a:extLst>
              <a:ext uri="{FF2B5EF4-FFF2-40B4-BE49-F238E27FC236}">
                <a16:creationId xmlns:a16="http://schemas.microsoft.com/office/drawing/2014/main" id="{85EF643E-244D-AB41-945E-C683F28D9702}"/>
              </a:ext>
            </a:extLst>
          </p:cNvPr>
          <p:cNvSpPr txBox="1"/>
          <p:nvPr/>
        </p:nvSpPr>
        <p:spPr>
          <a:xfrm>
            <a:off x="4850460" y="5264406"/>
            <a:ext cx="2433680" cy="369332"/>
          </a:xfrm>
          <a:prstGeom prst="rect">
            <a:avLst/>
          </a:prstGeom>
          <a:noFill/>
        </p:spPr>
        <p:txBody>
          <a:bodyPr wrap="none" rtlCol="0">
            <a:spAutoFit/>
          </a:bodyPr>
          <a:lstStyle/>
          <a:p>
            <a:r>
              <a:rPr lang="en-GB" b="1" dirty="0">
                <a:solidFill>
                  <a:srgbClr val="FF0000"/>
                </a:solidFill>
              </a:rPr>
              <a:t>Consider M</a:t>
            </a:r>
            <a:r>
              <a:rPr lang="en-GB" b="1" baseline="-25000" dirty="0">
                <a:solidFill>
                  <a:srgbClr val="FF0000"/>
                </a:solidFill>
              </a:rPr>
              <a:t>i</a:t>
            </a:r>
            <a:r>
              <a:rPr lang="en-GB" b="1" dirty="0">
                <a:solidFill>
                  <a:srgbClr val="FF0000"/>
                </a:solidFill>
              </a:rPr>
              <a:t> M</a:t>
            </a:r>
            <a:r>
              <a:rPr lang="en-GB" b="1" baseline="-25000" dirty="0">
                <a:solidFill>
                  <a:srgbClr val="FF0000"/>
                </a:solidFill>
              </a:rPr>
              <a:t>i+1</a:t>
            </a:r>
            <a:r>
              <a:rPr lang="en-GB" b="1" dirty="0">
                <a:solidFill>
                  <a:srgbClr val="FF0000"/>
                </a:solidFill>
              </a:rPr>
              <a:t> M</a:t>
            </a:r>
            <a:r>
              <a:rPr lang="en-GB" b="1" baseline="-25000" dirty="0">
                <a:solidFill>
                  <a:srgbClr val="FF0000"/>
                </a:solidFill>
              </a:rPr>
              <a:t>i+2</a:t>
            </a:r>
          </a:p>
        </p:txBody>
      </p:sp>
    </p:spTree>
    <p:extLst>
      <p:ext uri="{BB962C8B-B14F-4D97-AF65-F5344CB8AC3E}">
        <p14:creationId xmlns:p14="http://schemas.microsoft.com/office/powerpoint/2010/main" val="19127707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D1B2A85-9785-E245-BD39-098229E39AF2}"/>
              </a:ext>
            </a:extLst>
          </p:cNvPr>
          <p:cNvSpPr txBox="1">
            <a:spLocks noChangeArrowheads="1"/>
          </p:cNvSpPr>
          <p:nvPr/>
        </p:nvSpPr>
        <p:spPr bwMode="auto">
          <a:xfrm>
            <a:off x="323528" y="2996952"/>
            <a:ext cx="8496300" cy="477054"/>
          </a:xfrm>
          <a:prstGeom prst="rect">
            <a:avLst/>
          </a:prstGeom>
          <a:noFill/>
          <a:ln>
            <a:noFill/>
          </a:ln>
          <a:extLst>
            <a:ext uri="{909E8E84-426E-40dd-AFC4-6F175D3DCCD1}">
              <a14:hiddenFill xmlns:a14="http://schemas.microsoft.com/office/drawing/2010/main" xmlns:mc="http://schemas.openxmlformats.org/markup-compatibility/2006" xmlns="">
                <a:solidFill>
                  <a:srgbClr val="FFFFFF"/>
                </a:solidFill>
              </a14:hiddenFill>
            </a:ext>
            <a:ext uri="{91240B29-F687-4f45-9708-019B960494DF}">
              <a14:hiddenLine xmlns:a14="http://schemas.microsoft.com/office/drawing/2010/main" xmlns:mc="http://schemas.openxmlformats.org/markup-compatibility/2006"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800" dirty="0"/>
              <a:t>Then start from the beginning (M</a:t>
            </a:r>
            <a:r>
              <a:rPr lang="en-GB" altLang="it-IT" sz="2800" baseline="-25000" dirty="0"/>
              <a:t>1</a:t>
            </a:r>
            <a:r>
              <a:rPr lang="en-GB" altLang="it-IT" sz="2800" dirty="0"/>
              <a:t> M</a:t>
            </a:r>
            <a:r>
              <a:rPr lang="en-GB" altLang="it-IT" sz="2800" baseline="-25000" dirty="0"/>
              <a:t>2</a:t>
            </a:r>
            <a:r>
              <a:rPr lang="en-GB" altLang="it-IT" sz="2800" dirty="0"/>
              <a:t> and M</a:t>
            </a:r>
            <a:r>
              <a:rPr lang="en-GB" altLang="it-IT" sz="2800" baseline="-25000" dirty="0"/>
              <a:t>3</a:t>
            </a:r>
            <a:r>
              <a:rPr lang="en-GB" altLang="it-IT" sz="2800" dirty="0"/>
              <a:t>):</a:t>
            </a:r>
          </a:p>
        </p:txBody>
      </p:sp>
    </p:spTree>
    <p:extLst>
      <p:ext uri="{BB962C8B-B14F-4D97-AF65-F5344CB8AC3E}">
        <p14:creationId xmlns:p14="http://schemas.microsoft.com/office/powerpoint/2010/main" val="37403413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187624" y="6308725"/>
            <a:ext cx="693010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altLang="it-IT" sz="2000" b="1" dirty="0">
                <a:latin typeface="Verdana" pitchFamily="34" charset="0"/>
              </a:rPr>
              <a:t>Elastic band – the resulting iterative algorithm</a:t>
            </a:r>
          </a:p>
        </p:txBody>
      </p:sp>
      <p:sp>
        <p:nvSpPr>
          <p:cNvPr id="37" name="Cube 36">
            <a:extLst>
              <a:ext uri="{FF2B5EF4-FFF2-40B4-BE49-F238E27FC236}">
                <a16:creationId xmlns:a16="http://schemas.microsoft.com/office/drawing/2014/main" id="{2B81FEDF-05D0-B64A-950F-3C4286A753C1}"/>
              </a:ext>
            </a:extLst>
          </p:cNvPr>
          <p:cNvSpPr/>
          <p:nvPr/>
        </p:nvSpPr>
        <p:spPr>
          <a:xfrm>
            <a:off x="157836" y="3947864"/>
            <a:ext cx="1821876" cy="1685874"/>
          </a:xfrm>
          <a:prstGeom prst="cube">
            <a:avLst>
              <a:gd name="adj" fmla="val 25704"/>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 name="Connettore 2 20">
            <a:extLst>
              <a:ext uri="{FF2B5EF4-FFF2-40B4-BE49-F238E27FC236}">
                <a16:creationId xmlns:a16="http://schemas.microsoft.com/office/drawing/2014/main" id="{1528BE7A-54DF-DA47-BF50-A9D84473ED6A}"/>
              </a:ext>
            </a:extLst>
          </p:cNvPr>
          <p:cNvCxnSpPr>
            <a:cxnSpLocks/>
          </p:cNvCxnSpPr>
          <p:nvPr/>
        </p:nvCxnSpPr>
        <p:spPr>
          <a:xfrm flipV="1">
            <a:off x="3582215" y="895191"/>
            <a:ext cx="1213476" cy="1209313"/>
          </a:xfrm>
          <a:prstGeom prst="straightConnector1">
            <a:avLst/>
          </a:prstGeom>
          <a:ln w="57150">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5" name="Ovale 4"/>
          <p:cNvSpPr/>
          <p:nvPr/>
        </p:nvSpPr>
        <p:spPr>
          <a:xfrm>
            <a:off x="3464514" y="1958991"/>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5971380" y="3031297"/>
            <a:ext cx="285334" cy="319410"/>
          </a:xfrm>
          <a:prstGeom prst="ellipse">
            <a:avLst/>
          </a:prstGeom>
          <a:solidFill>
            <a:schemeClr val="bg1"/>
          </a:solidFill>
          <a:ln w="3810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5115175" y="1544265"/>
            <a:ext cx="285334" cy="319410"/>
          </a:xfrm>
          <a:prstGeom prst="ellipse">
            <a:avLst/>
          </a:prstGeom>
          <a:solidFill>
            <a:schemeClr val="bg1"/>
          </a:solidFill>
          <a:ln w="38100">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 name="Connettore 1 2"/>
          <p:cNvCxnSpPr>
            <a:cxnSpLocks/>
          </p:cNvCxnSpPr>
          <p:nvPr/>
        </p:nvCxnSpPr>
        <p:spPr>
          <a:xfrm flipV="1">
            <a:off x="2120391" y="1303067"/>
            <a:ext cx="3291255" cy="5355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ttore 2 20">
            <a:extLst>
              <a:ext uri="{FF2B5EF4-FFF2-40B4-BE49-F238E27FC236}">
                <a16:creationId xmlns:a16="http://schemas.microsoft.com/office/drawing/2014/main" id="{C5822577-0CED-7C46-9568-C67DAEB543F2}"/>
              </a:ext>
            </a:extLst>
          </p:cNvPr>
          <p:cNvCxnSpPr>
            <a:cxnSpLocks/>
          </p:cNvCxnSpPr>
          <p:nvPr/>
        </p:nvCxnSpPr>
        <p:spPr>
          <a:xfrm flipH="1" flipV="1">
            <a:off x="3450278" y="1325867"/>
            <a:ext cx="144598" cy="786442"/>
          </a:xfrm>
          <a:prstGeom prst="straightConnector1">
            <a:avLst/>
          </a:prstGeom>
          <a:ln w="57150">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ABF9B9E-EDD3-2A40-995B-5F1E81AE2E6E}"/>
              </a:ext>
            </a:extLst>
          </p:cNvPr>
          <p:cNvSpPr txBox="1"/>
          <p:nvPr/>
        </p:nvSpPr>
        <p:spPr>
          <a:xfrm>
            <a:off x="2631275" y="1066237"/>
            <a:ext cx="646113" cy="461665"/>
          </a:xfrm>
          <a:prstGeom prst="rect">
            <a:avLst/>
          </a:prstGeom>
          <a:solidFill>
            <a:schemeClr val="bg1">
              <a:lumMod val="50000"/>
            </a:schemeClr>
          </a:solidFill>
        </p:spPr>
        <p:txBody>
          <a:bodyPr wrap="square" rtlCol="0">
            <a:spAutoFit/>
          </a:bodyPr>
          <a:lstStyle/>
          <a:p>
            <a:r>
              <a:rPr lang="en-GB" sz="2400" b="1" dirty="0" err="1">
                <a:solidFill>
                  <a:srgbClr val="FFFF00"/>
                </a:solidFill>
              </a:rPr>
              <a:t>F</a:t>
            </a:r>
            <a:r>
              <a:rPr lang="en-GB" sz="2400" b="1" baseline="-25000" dirty="0" err="1">
                <a:solidFill>
                  <a:srgbClr val="FFFF00"/>
                </a:solidFill>
              </a:rPr>
              <a:t>int</a:t>
            </a:r>
            <a:endParaRPr lang="en-GB" sz="2400" b="1" baseline="-25000" dirty="0">
              <a:solidFill>
                <a:srgbClr val="FFFF00"/>
              </a:solidFill>
            </a:endParaRPr>
          </a:p>
        </p:txBody>
      </p:sp>
      <p:sp>
        <p:nvSpPr>
          <p:cNvPr id="26" name="TextBox 25">
            <a:extLst>
              <a:ext uri="{FF2B5EF4-FFF2-40B4-BE49-F238E27FC236}">
                <a16:creationId xmlns:a16="http://schemas.microsoft.com/office/drawing/2014/main" id="{4E13F3E6-8790-8E49-B125-35B44764AD89}"/>
              </a:ext>
            </a:extLst>
          </p:cNvPr>
          <p:cNvSpPr txBox="1"/>
          <p:nvPr/>
        </p:nvSpPr>
        <p:spPr>
          <a:xfrm>
            <a:off x="4555092" y="342743"/>
            <a:ext cx="702750" cy="461665"/>
          </a:xfrm>
          <a:prstGeom prst="rect">
            <a:avLst/>
          </a:prstGeom>
          <a:solidFill>
            <a:schemeClr val="bg1">
              <a:lumMod val="50000"/>
            </a:schemeClr>
          </a:solidFill>
        </p:spPr>
        <p:txBody>
          <a:bodyPr wrap="square" rtlCol="0">
            <a:spAutoFit/>
          </a:bodyPr>
          <a:lstStyle/>
          <a:p>
            <a:r>
              <a:rPr lang="en-GB" sz="2400" b="1" dirty="0" err="1">
                <a:solidFill>
                  <a:srgbClr val="0000FF"/>
                </a:solidFill>
              </a:rPr>
              <a:t>F</a:t>
            </a:r>
            <a:r>
              <a:rPr lang="en-GB" sz="2400" b="1" baseline="-25000" dirty="0" err="1">
                <a:solidFill>
                  <a:srgbClr val="0000FF"/>
                </a:solidFill>
              </a:rPr>
              <a:t>ext</a:t>
            </a:r>
            <a:endParaRPr lang="en-GB" sz="2400" b="1" baseline="-25000" dirty="0">
              <a:solidFill>
                <a:srgbClr val="0000FF"/>
              </a:solidFill>
            </a:endParaRPr>
          </a:p>
        </p:txBody>
      </p:sp>
      <p:sp>
        <p:nvSpPr>
          <p:cNvPr id="29" name="TextBox 28">
            <a:extLst>
              <a:ext uri="{FF2B5EF4-FFF2-40B4-BE49-F238E27FC236}">
                <a16:creationId xmlns:a16="http://schemas.microsoft.com/office/drawing/2014/main" id="{E72D59C2-7BD1-914D-8E45-DE770705D29E}"/>
              </a:ext>
            </a:extLst>
          </p:cNvPr>
          <p:cNvSpPr txBox="1"/>
          <p:nvPr/>
        </p:nvSpPr>
        <p:spPr>
          <a:xfrm>
            <a:off x="2856042" y="75033"/>
            <a:ext cx="733642" cy="461665"/>
          </a:xfrm>
          <a:prstGeom prst="rect">
            <a:avLst/>
          </a:prstGeom>
          <a:solidFill>
            <a:schemeClr val="bg1">
              <a:lumMod val="50000"/>
            </a:schemeClr>
          </a:solidFill>
        </p:spPr>
        <p:txBody>
          <a:bodyPr wrap="square" rtlCol="0">
            <a:spAutoFit/>
          </a:bodyPr>
          <a:lstStyle/>
          <a:p>
            <a:r>
              <a:rPr lang="en-GB" sz="2400" b="1" dirty="0" err="1">
                <a:solidFill>
                  <a:srgbClr val="FF0000"/>
                </a:solidFill>
              </a:rPr>
              <a:t>F</a:t>
            </a:r>
            <a:r>
              <a:rPr lang="en-GB" sz="2400" b="1" baseline="-25000" dirty="0" err="1">
                <a:solidFill>
                  <a:srgbClr val="FF0000"/>
                </a:solidFill>
              </a:rPr>
              <a:t>res</a:t>
            </a:r>
            <a:endParaRPr lang="en-GB" sz="2400" b="1" baseline="-25000" dirty="0">
              <a:solidFill>
                <a:srgbClr val="FF0000"/>
              </a:solidFill>
            </a:endParaRPr>
          </a:p>
        </p:txBody>
      </p:sp>
      <p:cxnSp>
        <p:nvCxnSpPr>
          <p:cNvPr id="30" name="Connettore 2 20">
            <a:extLst>
              <a:ext uri="{FF2B5EF4-FFF2-40B4-BE49-F238E27FC236}">
                <a16:creationId xmlns:a16="http://schemas.microsoft.com/office/drawing/2014/main" id="{ABE85479-086C-024F-A778-15B9D4BFC664}"/>
              </a:ext>
            </a:extLst>
          </p:cNvPr>
          <p:cNvCxnSpPr>
            <a:cxnSpLocks/>
          </p:cNvCxnSpPr>
          <p:nvPr/>
        </p:nvCxnSpPr>
        <p:spPr>
          <a:xfrm flipH="1">
            <a:off x="3609699" y="1928160"/>
            <a:ext cx="1321742" cy="226935"/>
          </a:xfrm>
          <a:prstGeom prst="straightConnector1">
            <a:avLst/>
          </a:prstGeom>
          <a:ln w="57150">
            <a:solidFill>
              <a:srgbClr val="245905"/>
            </a:solidFill>
            <a:tailEnd type="arrow"/>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30DDE43D-6406-5249-A1D4-ECC731C3A601}"/>
              </a:ext>
            </a:extLst>
          </p:cNvPr>
          <p:cNvSpPr txBox="1"/>
          <p:nvPr/>
        </p:nvSpPr>
        <p:spPr>
          <a:xfrm>
            <a:off x="4512153" y="2141498"/>
            <a:ext cx="1087003" cy="461665"/>
          </a:xfrm>
          <a:prstGeom prst="rect">
            <a:avLst/>
          </a:prstGeom>
          <a:solidFill>
            <a:schemeClr val="bg1">
              <a:lumMod val="50000"/>
            </a:schemeClr>
          </a:solidFill>
        </p:spPr>
        <p:txBody>
          <a:bodyPr wrap="square" rtlCol="0">
            <a:spAutoFit/>
          </a:bodyPr>
          <a:lstStyle/>
          <a:p>
            <a:r>
              <a:rPr lang="en-GB" sz="2400" b="1" dirty="0" err="1">
                <a:solidFill>
                  <a:srgbClr val="245905"/>
                </a:solidFill>
              </a:rPr>
              <a:t>F</a:t>
            </a:r>
            <a:r>
              <a:rPr lang="en-GB" sz="2400" b="1" baseline="-25000" dirty="0" err="1">
                <a:solidFill>
                  <a:srgbClr val="245905"/>
                </a:solidFill>
              </a:rPr>
              <a:t>constr</a:t>
            </a:r>
            <a:endParaRPr lang="en-GB" sz="2400" b="1" baseline="-25000" dirty="0">
              <a:solidFill>
                <a:srgbClr val="245905"/>
              </a:solidFill>
            </a:endParaRPr>
          </a:p>
        </p:txBody>
      </p:sp>
      <p:sp>
        <p:nvSpPr>
          <p:cNvPr id="36" name="TextBox 35">
            <a:extLst>
              <a:ext uri="{FF2B5EF4-FFF2-40B4-BE49-F238E27FC236}">
                <a16:creationId xmlns:a16="http://schemas.microsoft.com/office/drawing/2014/main" id="{75EFC75E-22A5-2B48-8DB6-E4F594F2AAFE}"/>
              </a:ext>
            </a:extLst>
          </p:cNvPr>
          <p:cNvSpPr txBox="1"/>
          <p:nvPr/>
        </p:nvSpPr>
        <p:spPr>
          <a:xfrm>
            <a:off x="2776381" y="1909861"/>
            <a:ext cx="685435" cy="461665"/>
          </a:xfrm>
          <a:prstGeom prst="rect">
            <a:avLst/>
          </a:prstGeom>
          <a:noFill/>
        </p:spPr>
        <p:txBody>
          <a:bodyPr wrap="square" rtlCol="0">
            <a:spAutoFit/>
          </a:bodyPr>
          <a:lstStyle/>
          <a:p>
            <a:r>
              <a:rPr lang="en-GB" sz="2400" b="1" dirty="0"/>
              <a:t>M</a:t>
            </a:r>
            <a:r>
              <a:rPr lang="en-GB" sz="2400" b="1" baseline="-25000" dirty="0"/>
              <a:t>i-1</a:t>
            </a:r>
          </a:p>
        </p:txBody>
      </p:sp>
      <p:sp>
        <p:nvSpPr>
          <p:cNvPr id="38" name="TextBox 37">
            <a:extLst>
              <a:ext uri="{FF2B5EF4-FFF2-40B4-BE49-F238E27FC236}">
                <a16:creationId xmlns:a16="http://schemas.microsoft.com/office/drawing/2014/main" id="{5BE0ACAF-2309-1D40-B53C-731E661FB4C4}"/>
              </a:ext>
            </a:extLst>
          </p:cNvPr>
          <p:cNvSpPr txBox="1"/>
          <p:nvPr/>
        </p:nvSpPr>
        <p:spPr>
          <a:xfrm>
            <a:off x="6245358" y="3284984"/>
            <a:ext cx="414874" cy="292548"/>
          </a:xfrm>
          <a:prstGeom prst="rect">
            <a:avLst/>
          </a:prstGeom>
          <a:noFill/>
        </p:spPr>
        <p:txBody>
          <a:bodyPr wrap="none" rtlCol="0">
            <a:spAutoFit/>
          </a:bodyPr>
          <a:lstStyle/>
          <a:p>
            <a:r>
              <a:rPr lang="en-GB" sz="2400" b="1" dirty="0"/>
              <a:t>M</a:t>
            </a:r>
            <a:r>
              <a:rPr lang="en-GB" sz="2400" b="1" baseline="-25000" dirty="0"/>
              <a:t>i+1</a:t>
            </a:r>
          </a:p>
        </p:txBody>
      </p:sp>
      <p:sp>
        <p:nvSpPr>
          <p:cNvPr id="39" name="TextBox 38">
            <a:extLst>
              <a:ext uri="{FF2B5EF4-FFF2-40B4-BE49-F238E27FC236}">
                <a16:creationId xmlns:a16="http://schemas.microsoft.com/office/drawing/2014/main" id="{801719FF-A86D-9E46-B868-3BB3B6DEE167}"/>
              </a:ext>
            </a:extLst>
          </p:cNvPr>
          <p:cNvSpPr txBox="1"/>
          <p:nvPr/>
        </p:nvSpPr>
        <p:spPr>
          <a:xfrm>
            <a:off x="5637745" y="934542"/>
            <a:ext cx="684493" cy="461665"/>
          </a:xfrm>
          <a:prstGeom prst="rect">
            <a:avLst/>
          </a:prstGeom>
          <a:noFill/>
        </p:spPr>
        <p:txBody>
          <a:bodyPr wrap="square" rtlCol="0">
            <a:spAutoFit/>
          </a:bodyPr>
          <a:lstStyle/>
          <a:p>
            <a:r>
              <a:rPr lang="en-GB" sz="2400" b="1" dirty="0"/>
              <a:t>M</a:t>
            </a:r>
            <a:r>
              <a:rPr lang="en-GB" sz="2400" b="1" baseline="-25000" dirty="0"/>
              <a:t>i</a:t>
            </a:r>
          </a:p>
        </p:txBody>
      </p:sp>
      <p:sp>
        <p:nvSpPr>
          <p:cNvPr id="41" name="TextBox 40">
            <a:extLst>
              <a:ext uri="{FF2B5EF4-FFF2-40B4-BE49-F238E27FC236}">
                <a16:creationId xmlns:a16="http://schemas.microsoft.com/office/drawing/2014/main" id="{6DDC1550-9A62-BD42-9942-9825FFCE6999}"/>
              </a:ext>
            </a:extLst>
          </p:cNvPr>
          <p:cNvSpPr txBox="1"/>
          <p:nvPr/>
        </p:nvSpPr>
        <p:spPr>
          <a:xfrm>
            <a:off x="1979712" y="5244925"/>
            <a:ext cx="840455" cy="292548"/>
          </a:xfrm>
          <a:prstGeom prst="rect">
            <a:avLst/>
          </a:prstGeom>
          <a:noFill/>
        </p:spPr>
        <p:txBody>
          <a:bodyPr wrap="none" rtlCol="0">
            <a:spAutoFit/>
          </a:bodyPr>
          <a:lstStyle/>
          <a:p>
            <a:r>
              <a:rPr lang="en-GB" sz="2400" b="1" dirty="0">
                <a:solidFill>
                  <a:srgbClr val="0000FF"/>
                </a:solidFill>
              </a:rPr>
              <a:t>Obstacle</a:t>
            </a:r>
          </a:p>
        </p:txBody>
      </p:sp>
      <p:cxnSp>
        <p:nvCxnSpPr>
          <p:cNvPr id="58" name="Connettore 1 8">
            <a:extLst>
              <a:ext uri="{FF2B5EF4-FFF2-40B4-BE49-F238E27FC236}">
                <a16:creationId xmlns:a16="http://schemas.microsoft.com/office/drawing/2014/main" id="{97E45DB1-BE7F-3949-B806-45738AC9153C}"/>
              </a:ext>
            </a:extLst>
          </p:cNvPr>
          <p:cNvCxnSpPr>
            <a:cxnSpLocks/>
          </p:cNvCxnSpPr>
          <p:nvPr/>
        </p:nvCxnSpPr>
        <p:spPr>
          <a:xfrm flipV="1">
            <a:off x="1403648" y="2160204"/>
            <a:ext cx="2160240" cy="229645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27" name="Ovale 26"/>
          <p:cNvSpPr/>
          <p:nvPr/>
        </p:nvSpPr>
        <p:spPr>
          <a:xfrm>
            <a:off x="5286536" y="1123802"/>
            <a:ext cx="285334" cy="319410"/>
          </a:xfrm>
          <a:prstGeom prst="ellipse">
            <a:avLst/>
          </a:prstGeom>
          <a:solidFill>
            <a:schemeClr val="tx1"/>
          </a:solidFill>
          <a:ln w="1905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1" name="Connettore 2 20"/>
          <p:cNvCxnSpPr>
            <a:cxnSpLocks/>
          </p:cNvCxnSpPr>
          <p:nvPr/>
        </p:nvCxnSpPr>
        <p:spPr>
          <a:xfrm flipV="1">
            <a:off x="3573936" y="499814"/>
            <a:ext cx="47807" cy="1635521"/>
          </a:xfrm>
          <a:prstGeom prst="straightConnector1">
            <a:avLst/>
          </a:prstGeom>
          <a:ln w="76200">
            <a:solidFill>
              <a:srgbClr val="FF3300"/>
            </a:solidFill>
            <a:tailEnd type="triangle"/>
          </a:ln>
        </p:spPr>
        <p:style>
          <a:lnRef idx="2">
            <a:schemeClr val="dk1"/>
          </a:lnRef>
          <a:fillRef idx="0">
            <a:schemeClr val="dk1"/>
          </a:fillRef>
          <a:effectRef idx="1">
            <a:schemeClr val="dk1"/>
          </a:effectRef>
          <a:fontRef idx="minor">
            <a:schemeClr val="tx1"/>
          </a:fontRef>
        </p:style>
      </p:cxnSp>
      <p:sp>
        <p:nvSpPr>
          <p:cNvPr id="33" name="Ovale 4">
            <a:extLst>
              <a:ext uri="{FF2B5EF4-FFF2-40B4-BE49-F238E27FC236}">
                <a16:creationId xmlns:a16="http://schemas.microsoft.com/office/drawing/2014/main" id="{5460AA6D-1831-6545-8E18-FD88DAB19AF3}"/>
              </a:ext>
            </a:extLst>
          </p:cNvPr>
          <p:cNvSpPr/>
          <p:nvPr/>
        </p:nvSpPr>
        <p:spPr>
          <a:xfrm>
            <a:off x="1979712" y="1707923"/>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4" name="TextBox 33">
            <a:extLst>
              <a:ext uri="{FF2B5EF4-FFF2-40B4-BE49-F238E27FC236}">
                <a16:creationId xmlns:a16="http://schemas.microsoft.com/office/drawing/2014/main" id="{AC573AE4-C0E3-B345-96AE-E30DDF1E83B2}"/>
              </a:ext>
            </a:extLst>
          </p:cNvPr>
          <p:cNvSpPr txBox="1"/>
          <p:nvPr/>
        </p:nvSpPr>
        <p:spPr>
          <a:xfrm>
            <a:off x="1503022" y="1698539"/>
            <a:ext cx="681597" cy="461665"/>
          </a:xfrm>
          <a:prstGeom prst="rect">
            <a:avLst/>
          </a:prstGeom>
          <a:noFill/>
        </p:spPr>
        <p:txBody>
          <a:bodyPr wrap="none" rtlCol="0">
            <a:spAutoFit/>
          </a:bodyPr>
          <a:lstStyle/>
          <a:p>
            <a:r>
              <a:rPr lang="en-GB" sz="2400" b="1" dirty="0"/>
              <a:t>M</a:t>
            </a:r>
            <a:r>
              <a:rPr lang="en-GB" sz="2400" b="1" baseline="-25000" dirty="0"/>
              <a:t>i-2</a:t>
            </a:r>
          </a:p>
        </p:txBody>
      </p:sp>
      <p:sp>
        <p:nvSpPr>
          <p:cNvPr id="35" name="Ovale 15">
            <a:extLst>
              <a:ext uri="{FF2B5EF4-FFF2-40B4-BE49-F238E27FC236}">
                <a16:creationId xmlns:a16="http://schemas.microsoft.com/office/drawing/2014/main" id="{635AA5B7-22B3-AA45-BC66-3545E27A1EB2}"/>
              </a:ext>
            </a:extLst>
          </p:cNvPr>
          <p:cNvSpPr/>
          <p:nvPr/>
        </p:nvSpPr>
        <p:spPr>
          <a:xfrm>
            <a:off x="7020272" y="4237189"/>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0" name="TextBox 39">
            <a:extLst>
              <a:ext uri="{FF2B5EF4-FFF2-40B4-BE49-F238E27FC236}">
                <a16:creationId xmlns:a16="http://schemas.microsoft.com/office/drawing/2014/main" id="{D1AA1A33-3BC0-7B41-969F-4B4812E25AED}"/>
              </a:ext>
            </a:extLst>
          </p:cNvPr>
          <p:cNvSpPr txBox="1"/>
          <p:nvPr/>
        </p:nvSpPr>
        <p:spPr>
          <a:xfrm>
            <a:off x="7294250" y="4490876"/>
            <a:ext cx="732893" cy="461665"/>
          </a:xfrm>
          <a:prstGeom prst="rect">
            <a:avLst/>
          </a:prstGeom>
          <a:noFill/>
        </p:spPr>
        <p:txBody>
          <a:bodyPr wrap="none" rtlCol="0">
            <a:spAutoFit/>
          </a:bodyPr>
          <a:lstStyle/>
          <a:p>
            <a:r>
              <a:rPr lang="en-GB" sz="2400" b="1" dirty="0"/>
              <a:t>M</a:t>
            </a:r>
            <a:r>
              <a:rPr lang="en-GB" sz="2400" b="1" baseline="-25000" dirty="0"/>
              <a:t>i+2</a:t>
            </a:r>
          </a:p>
        </p:txBody>
      </p:sp>
      <p:cxnSp>
        <p:nvCxnSpPr>
          <p:cNvPr id="8" name="Straight Connector 7">
            <a:extLst>
              <a:ext uri="{FF2B5EF4-FFF2-40B4-BE49-F238E27FC236}">
                <a16:creationId xmlns:a16="http://schemas.microsoft.com/office/drawing/2014/main" id="{56877894-3DD5-3D4C-9B0C-3E9A51A75A4A}"/>
              </a:ext>
            </a:extLst>
          </p:cNvPr>
          <p:cNvCxnSpPr>
            <a:cxnSpLocks/>
          </p:cNvCxnSpPr>
          <p:nvPr/>
        </p:nvCxnSpPr>
        <p:spPr>
          <a:xfrm flipH="1" flipV="1">
            <a:off x="157836" y="1492369"/>
            <a:ext cx="1301937" cy="224623"/>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7FD2F18-E645-1648-9828-5403A5C618C6}"/>
              </a:ext>
            </a:extLst>
          </p:cNvPr>
          <p:cNvCxnSpPr>
            <a:cxnSpLocks/>
          </p:cNvCxnSpPr>
          <p:nvPr/>
        </p:nvCxnSpPr>
        <p:spPr>
          <a:xfrm flipH="1" flipV="1">
            <a:off x="7660696" y="5179602"/>
            <a:ext cx="871744" cy="1129123"/>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9D977B0B-80C4-9A47-8C9D-1DE736869181}"/>
              </a:ext>
            </a:extLst>
          </p:cNvPr>
          <p:cNvSpPr/>
          <p:nvPr/>
        </p:nvSpPr>
        <p:spPr>
          <a:xfrm>
            <a:off x="1187625" y="-171400"/>
            <a:ext cx="5057734" cy="3748932"/>
          </a:xfrm>
          <a:prstGeom prst="ellipse">
            <a:avLst/>
          </a:prstGeom>
          <a:noFill/>
          <a:ln>
            <a:solidFill>
              <a:srgbClr val="FF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e 26">
            <a:extLst>
              <a:ext uri="{FF2B5EF4-FFF2-40B4-BE49-F238E27FC236}">
                <a16:creationId xmlns:a16="http://schemas.microsoft.com/office/drawing/2014/main" id="{0F479841-2A38-D141-BB1E-1E28657BD7D5}"/>
              </a:ext>
            </a:extLst>
          </p:cNvPr>
          <p:cNvSpPr/>
          <p:nvPr/>
        </p:nvSpPr>
        <p:spPr>
          <a:xfrm>
            <a:off x="7408202" y="2457596"/>
            <a:ext cx="285334" cy="31941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3" name="Ovale 26">
            <a:extLst>
              <a:ext uri="{FF2B5EF4-FFF2-40B4-BE49-F238E27FC236}">
                <a16:creationId xmlns:a16="http://schemas.microsoft.com/office/drawing/2014/main" id="{71FAF4B7-3919-1844-8B5C-6D471B30AEDC}"/>
              </a:ext>
            </a:extLst>
          </p:cNvPr>
          <p:cNvSpPr/>
          <p:nvPr/>
        </p:nvSpPr>
        <p:spPr>
          <a:xfrm>
            <a:off x="3464514" y="900587"/>
            <a:ext cx="285334" cy="319410"/>
          </a:xfrm>
          <a:prstGeom prst="ellipse">
            <a:avLst/>
          </a:prstGeom>
          <a:solidFill>
            <a:srgbClr val="FF3300"/>
          </a:solidFill>
          <a:ln w="19050">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517750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D1B2A85-9785-E245-BD39-098229E39AF2}"/>
              </a:ext>
            </a:extLst>
          </p:cNvPr>
          <p:cNvSpPr txBox="1">
            <a:spLocks noChangeArrowheads="1"/>
          </p:cNvSpPr>
          <p:nvPr/>
        </p:nvSpPr>
        <p:spPr bwMode="auto">
          <a:xfrm>
            <a:off x="323528" y="2996952"/>
            <a:ext cx="8496300" cy="861774"/>
          </a:xfrm>
          <a:prstGeom prst="rect">
            <a:avLst/>
          </a:prstGeom>
          <a:noFill/>
          <a:ln>
            <a:noFill/>
          </a:ln>
          <a:extLst>
            <a:ext uri="{909E8E84-426E-40dd-AFC4-6F175D3DCCD1}">
              <a14:hiddenFill xmlns:a14="http://schemas.microsoft.com/office/drawing/2010/main" xmlns:mc="http://schemas.openxmlformats.org/markup-compatibility/2006" xmlns="">
                <a:solidFill>
                  <a:srgbClr val="FFFFFF"/>
                </a:solidFill>
              </a14:hiddenFill>
            </a:ext>
            <a:ext uri="{91240B29-F687-4f45-9708-019B960494DF}">
              <a14:hiddenLine xmlns:a14="http://schemas.microsoft.com/office/drawing/2010/main" xmlns:mc="http://schemas.openxmlformats.org/markup-compatibility/2006"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800" dirty="0"/>
              <a:t>… continue until the maximum mass adjustment is less than a threshold!</a:t>
            </a:r>
          </a:p>
        </p:txBody>
      </p:sp>
    </p:spTree>
    <p:extLst>
      <p:ext uri="{BB962C8B-B14F-4D97-AF65-F5344CB8AC3E}">
        <p14:creationId xmlns:p14="http://schemas.microsoft.com/office/powerpoint/2010/main" val="29559457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AB46F-FE5F-4B4F-A259-29E108FB3B84}"/>
              </a:ext>
            </a:extLst>
          </p:cNvPr>
          <p:cNvSpPr>
            <a:spLocks noGrp="1"/>
          </p:cNvSpPr>
          <p:nvPr>
            <p:ph type="title"/>
          </p:nvPr>
        </p:nvSpPr>
        <p:spPr/>
        <p:txBody>
          <a:bodyPr/>
          <a:lstStyle/>
          <a:p>
            <a:r>
              <a:rPr lang="en-GB" dirty="0"/>
              <a:t>So a possible implementation for path planning can be:</a:t>
            </a:r>
          </a:p>
        </p:txBody>
      </p:sp>
      <p:sp>
        <p:nvSpPr>
          <p:cNvPr id="3" name="Content Placeholder 2">
            <a:extLst>
              <a:ext uri="{FF2B5EF4-FFF2-40B4-BE49-F238E27FC236}">
                <a16:creationId xmlns:a16="http://schemas.microsoft.com/office/drawing/2014/main" id="{40E33170-B991-8F49-B5C3-CA3C34B05205}"/>
              </a:ext>
            </a:extLst>
          </p:cNvPr>
          <p:cNvSpPr>
            <a:spLocks noGrp="1"/>
          </p:cNvSpPr>
          <p:nvPr>
            <p:ph idx="1"/>
          </p:nvPr>
        </p:nvSpPr>
        <p:spPr>
          <a:xfrm>
            <a:off x="457200" y="2420888"/>
            <a:ext cx="8229600" cy="3705275"/>
          </a:xfrm>
        </p:spPr>
        <p:txBody>
          <a:bodyPr/>
          <a:lstStyle/>
          <a:p>
            <a:pPr marL="514350" indent="-514350">
              <a:buFont typeface="+mj-lt"/>
              <a:buAutoNum type="arabicPeriod"/>
            </a:pPr>
            <a:r>
              <a:rPr lang="en-GB" dirty="0">
                <a:solidFill>
                  <a:srgbClr val="0000FF"/>
                </a:solidFill>
              </a:rPr>
              <a:t>Apply A* to find a first path</a:t>
            </a:r>
          </a:p>
          <a:p>
            <a:pPr marL="514350" indent="-514350">
              <a:buFont typeface="+mj-lt"/>
              <a:buAutoNum type="arabicPeriod"/>
            </a:pPr>
            <a:r>
              <a:rPr lang="en-GB" dirty="0">
                <a:solidFill>
                  <a:srgbClr val="FF0000"/>
                </a:solidFill>
              </a:rPr>
              <a:t>Convert each node of the A* path to a virtual mass connected with springs following an elastic bands approach</a:t>
            </a:r>
          </a:p>
        </p:txBody>
      </p:sp>
    </p:spTree>
    <p:extLst>
      <p:ext uri="{BB962C8B-B14F-4D97-AF65-F5344CB8AC3E}">
        <p14:creationId xmlns:p14="http://schemas.microsoft.com/office/powerpoint/2010/main" val="37913494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87534C-1953-DA42-9174-8B7952EA6ED6}"/>
              </a:ext>
            </a:extLst>
          </p:cNvPr>
          <p:cNvPicPr>
            <a:picLocks noChangeAspect="1"/>
          </p:cNvPicPr>
          <p:nvPr/>
        </p:nvPicPr>
        <p:blipFill rotWithShape="1">
          <a:blip r:embed="rId2"/>
          <a:srcRect r="3465"/>
          <a:stretch/>
        </p:blipFill>
        <p:spPr>
          <a:xfrm>
            <a:off x="323528" y="692696"/>
            <a:ext cx="5688632" cy="4762500"/>
          </a:xfrm>
          <a:prstGeom prst="rect">
            <a:avLst/>
          </a:prstGeom>
        </p:spPr>
      </p:pic>
      <p:sp>
        <p:nvSpPr>
          <p:cNvPr id="4" name="Content Placeholder 2">
            <a:extLst>
              <a:ext uri="{FF2B5EF4-FFF2-40B4-BE49-F238E27FC236}">
                <a16:creationId xmlns:a16="http://schemas.microsoft.com/office/drawing/2014/main" id="{5EAC1415-FB68-654B-9856-8D12EF961F0E}"/>
              </a:ext>
            </a:extLst>
          </p:cNvPr>
          <p:cNvSpPr txBox="1">
            <a:spLocks/>
          </p:cNvSpPr>
          <p:nvPr/>
        </p:nvSpPr>
        <p:spPr>
          <a:xfrm>
            <a:off x="6207034" y="764704"/>
            <a:ext cx="2674640" cy="34563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514350" indent="-514350">
              <a:buFont typeface="+mj-lt"/>
              <a:buAutoNum type="arabicPeriod"/>
            </a:pPr>
            <a:r>
              <a:rPr lang="en-GB" sz="2000" kern="0" dirty="0">
                <a:solidFill>
                  <a:srgbClr val="0000FF"/>
                </a:solidFill>
              </a:rPr>
              <a:t>Apply A* to find a first path</a:t>
            </a:r>
          </a:p>
          <a:p>
            <a:pPr marL="514350" indent="-514350">
              <a:buFont typeface="+mj-lt"/>
              <a:buAutoNum type="arabicPeriod"/>
            </a:pPr>
            <a:r>
              <a:rPr lang="en-GB" sz="2000" kern="0" dirty="0">
                <a:solidFill>
                  <a:srgbClr val="FF0000"/>
                </a:solidFill>
              </a:rPr>
              <a:t>Convert each node of the A* path to a virtual mass connected with springs following an elastic bands approach</a:t>
            </a:r>
          </a:p>
        </p:txBody>
      </p:sp>
      <p:sp>
        <p:nvSpPr>
          <p:cNvPr id="5" name="Text Box 2">
            <a:extLst>
              <a:ext uri="{FF2B5EF4-FFF2-40B4-BE49-F238E27FC236}">
                <a16:creationId xmlns:a16="http://schemas.microsoft.com/office/drawing/2014/main" id="{AFE75C3D-13E0-9246-8454-44EEF68FE12F}"/>
              </a:ext>
            </a:extLst>
          </p:cNvPr>
          <p:cNvSpPr txBox="1">
            <a:spLocks noChangeArrowheads="1"/>
          </p:cNvSpPr>
          <p:nvPr/>
        </p:nvSpPr>
        <p:spPr bwMode="auto">
          <a:xfrm>
            <a:off x="1470025" y="6308725"/>
            <a:ext cx="454964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Example</a:t>
            </a:r>
            <a:r>
              <a:rPr lang="it-IT" altLang="it-IT" sz="2000" b="1" dirty="0">
                <a:latin typeface="Verdana" pitchFamily="34" charset="0"/>
              </a:rPr>
              <a:t> of A* + </a:t>
            </a:r>
            <a:r>
              <a:rPr lang="it-IT" altLang="it-IT" sz="2000" b="1" dirty="0" err="1">
                <a:latin typeface="Verdana" pitchFamily="34" charset="0"/>
              </a:rPr>
              <a:t>Elastic</a:t>
            </a:r>
            <a:r>
              <a:rPr lang="it-IT" altLang="it-IT" sz="2000" b="1" dirty="0">
                <a:latin typeface="Verdana" pitchFamily="34" charset="0"/>
              </a:rPr>
              <a:t> </a:t>
            </a:r>
            <a:r>
              <a:rPr lang="it-IT" altLang="it-IT" sz="2000" b="1" dirty="0" err="1">
                <a:latin typeface="Verdana" pitchFamily="34" charset="0"/>
              </a:rPr>
              <a:t>bands</a:t>
            </a:r>
            <a:endParaRPr lang="it-IT" altLang="it-IT" sz="2000" b="1" dirty="0">
              <a:latin typeface="Verdana" pitchFamily="34" charset="0"/>
            </a:endParaRPr>
          </a:p>
        </p:txBody>
      </p:sp>
    </p:spTree>
    <p:extLst>
      <p:ext uri="{BB962C8B-B14F-4D97-AF65-F5344CB8AC3E}">
        <p14:creationId xmlns:p14="http://schemas.microsoft.com/office/powerpoint/2010/main" val="35433866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EAC1415-FB68-654B-9856-8D12EF961F0E}"/>
              </a:ext>
            </a:extLst>
          </p:cNvPr>
          <p:cNvSpPr txBox="1">
            <a:spLocks/>
          </p:cNvSpPr>
          <p:nvPr/>
        </p:nvSpPr>
        <p:spPr>
          <a:xfrm>
            <a:off x="6207034" y="764704"/>
            <a:ext cx="2674640" cy="345638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514350" indent="-514350">
              <a:buFont typeface="+mj-lt"/>
              <a:buAutoNum type="arabicPeriod"/>
            </a:pPr>
            <a:r>
              <a:rPr lang="en-GB" sz="2000" kern="0" dirty="0">
                <a:solidFill>
                  <a:srgbClr val="0000FF"/>
                </a:solidFill>
              </a:rPr>
              <a:t>Apply A* to find a first path</a:t>
            </a:r>
          </a:p>
          <a:p>
            <a:pPr marL="514350" indent="-514350">
              <a:buFont typeface="+mj-lt"/>
              <a:buAutoNum type="arabicPeriod"/>
            </a:pPr>
            <a:r>
              <a:rPr lang="en-GB" sz="2000" kern="0" dirty="0">
                <a:solidFill>
                  <a:srgbClr val="FF0000"/>
                </a:solidFill>
              </a:rPr>
              <a:t>Convert each node of the A* path to a virtual mass connected with springs following an elastic bands approach</a:t>
            </a:r>
          </a:p>
        </p:txBody>
      </p:sp>
      <p:pic>
        <p:nvPicPr>
          <p:cNvPr id="5" name="Picture 4">
            <a:extLst>
              <a:ext uri="{FF2B5EF4-FFF2-40B4-BE49-F238E27FC236}">
                <a16:creationId xmlns:a16="http://schemas.microsoft.com/office/drawing/2014/main" id="{E5C3D59E-752C-AE4E-9B88-2B5BC021E1A1}"/>
              </a:ext>
            </a:extLst>
          </p:cNvPr>
          <p:cNvPicPr>
            <a:picLocks noChangeAspect="1"/>
          </p:cNvPicPr>
          <p:nvPr/>
        </p:nvPicPr>
        <p:blipFill rotWithShape="1">
          <a:blip r:embed="rId2"/>
          <a:srcRect l="1191" r="4707"/>
          <a:stretch/>
        </p:blipFill>
        <p:spPr>
          <a:xfrm>
            <a:off x="323528" y="692695"/>
            <a:ext cx="5688632" cy="4813300"/>
          </a:xfrm>
          <a:prstGeom prst="rect">
            <a:avLst/>
          </a:prstGeom>
        </p:spPr>
      </p:pic>
      <p:sp>
        <p:nvSpPr>
          <p:cNvPr id="6" name="Text Box 2">
            <a:extLst>
              <a:ext uri="{FF2B5EF4-FFF2-40B4-BE49-F238E27FC236}">
                <a16:creationId xmlns:a16="http://schemas.microsoft.com/office/drawing/2014/main" id="{EB986C4C-508D-CA49-B25D-05F4FB3A1D16}"/>
              </a:ext>
            </a:extLst>
          </p:cNvPr>
          <p:cNvSpPr txBox="1">
            <a:spLocks noChangeArrowheads="1"/>
          </p:cNvSpPr>
          <p:nvPr/>
        </p:nvSpPr>
        <p:spPr bwMode="auto">
          <a:xfrm>
            <a:off x="1187624" y="6308725"/>
            <a:ext cx="70022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Example</a:t>
            </a:r>
            <a:r>
              <a:rPr lang="it-IT" altLang="it-IT" sz="2000" b="1" dirty="0">
                <a:latin typeface="Verdana" pitchFamily="34" charset="0"/>
              </a:rPr>
              <a:t> of A* + </a:t>
            </a:r>
            <a:r>
              <a:rPr lang="it-IT" altLang="it-IT" sz="2000" b="1" dirty="0" err="1">
                <a:latin typeface="Verdana" pitchFamily="34" charset="0"/>
              </a:rPr>
              <a:t>Elastic</a:t>
            </a:r>
            <a:r>
              <a:rPr lang="it-IT" altLang="it-IT" sz="2000" b="1" dirty="0">
                <a:latin typeface="Verdana" pitchFamily="34" charset="0"/>
              </a:rPr>
              <a:t> </a:t>
            </a:r>
            <a:r>
              <a:rPr lang="it-IT" altLang="it-IT" sz="2000" b="1" dirty="0" err="1">
                <a:latin typeface="Verdana" pitchFamily="34" charset="0"/>
              </a:rPr>
              <a:t>bands</a:t>
            </a:r>
            <a:r>
              <a:rPr lang="it-IT" altLang="it-IT" sz="2000" b="1" dirty="0">
                <a:latin typeface="Verdana" pitchFamily="34" charset="0"/>
              </a:rPr>
              <a:t> (with </a:t>
            </a:r>
            <a:r>
              <a:rPr lang="it-IT" altLang="it-IT" sz="2000" b="1" dirty="0" err="1">
                <a:latin typeface="Verdana" pitchFamily="34" charset="0"/>
              </a:rPr>
              <a:t>obstacles</a:t>
            </a:r>
            <a:r>
              <a:rPr lang="it-IT" altLang="it-IT" sz="2000" b="1" dirty="0">
                <a:latin typeface="Verdana" pitchFamily="34" charset="0"/>
              </a:rPr>
              <a:t>)</a:t>
            </a:r>
          </a:p>
        </p:txBody>
      </p:sp>
      <p:sp>
        <p:nvSpPr>
          <p:cNvPr id="7" name="TextBox 6">
            <a:extLst>
              <a:ext uri="{FF2B5EF4-FFF2-40B4-BE49-F238E27FC236}">
                <a16:creationId xmlns:a16="http://schemas.microsoft.com/office/drawing/2014/main" id="{3DFE13F4-DB12-C94D-9BEF-DA816F9CB359}"/>
              </a:ext>
            </a:extLst>
          </p:cNvPr>
          <p:cNvSpPr txBox="1"/>
          <p:nvPr/>
        </p:nvSpPr>
        <p:spPr>
          <a:xfrm>
            <a:off x="6444208" y="5085864"/>
            <a:ext cx="2016224" cy="369332"/>
          </a:xfrm>
          <a:prstGeom prst="rect">
            <a:avLst/>
          </a:prstGeom>
          <a:solidFill>
            <a:srgbClr val="FF0000"/>
          </a:solidFill>
          <a:ln w="28575">
            <a:solidFill>
              <a:srgbClr val="FFFFCC"/>
            </a:solidFill>
          </a:ln>
        </p:spPr>
        <p:txBody>
          <a:bodyPr wrap="square" rtlCol="0">
            <a:spAutoFit/>
          </a:bodyPr>
          <a:lstStyle/>
          <a:p>
            <a:r>
              <a:rPr lang="en-GB" dirty="0">
                <a:solidFill>
                  <a:srgbClr val="FFFFCC"/>
                </a:solidFill>
              </a:rPr>
              <a:t>Run Astar_3.m</a:t>
            </a:r>
          </a:p>
        </p:txBody>
      </p:sp>
    </p:spTree>
    <p:extLst>
      <p:ext uri="{BB962C8B-B14F-4D97-AF65-F5344CB8AC3E}">
        <p14:creationId xmlns:p14="http://schemas.microsoft.com/office/powerpoint/2010/main" val="188568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1"/>
          <p:cNvSpPr txBox="1">
            <a:spLocks noChangeArrowheads="1"/>
          </p:cNvSpPr>
          <p:nvPr/>
        </p:nvSpPr>
        <p:spPr bwMode="auto">
          <a:xfrm>
            <a:off x="395288" y="476250"/>
            <a:ext cx="8353425" cy="431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How would we calculate this path? A* is the most commonly used algorithm </a:t>
            </a:r>
            <a:r>
              <a:rPr lang="en-GB" altLang="it-IT" sz="2000" b="1" dirty="0"/>
              <a:t>in games</a:t>
            </a:r>
            <a:r>
              <a:rPr lang="en-GB" altLang="it-IT" sz="2000" dirty="0"/>
              <a:t>. </a:t>
            </a:r>
          </a:p>
          <a:p>
            <a:pPr algn="just" eaLnBrk="1" hangingPunct="1">
              <a:lnSpc>
                <a:spcPts val="3000"/>
              </a:lnSpc>
            </a:pPr>
            <a:r>
              <a:rPr lang="en-GB" altLang="it-IT" sz="2000" dirty="0"/>
              <a:t>It is one of a family of graph search algorithms that follow the same structure. </a:t>
            </a:r>
            <a:r>
              <a:rPr lang="en-GB" altLang="it-IT" sz="2000" b="1" dirty="0"/>
              <a:t>These algorithms represent the map as a graph and then find a path in that graph</a:t>
            </a:r>
            <a:r>
              <a:rPr lang="en-GB" altLang="it-IT" sz="2000" dirty="0"/>
              <a:t>. </a:t>
            </a:r>
            <a:r>
              <a:rPr lang="en-GB" altLang="it-IT" sz="2000" u="sng" dirty="0"/>
              <a:t>For image based maps</a:t>
            </a:r>
            <a:r>
              <a:rPr lang="en-GB" altLang="it-IT" sz="2000" dirty="0"/>
              <a:t>, graph nodes will be locations on the map. </a:t>
            </a:r>
            <a:r>
              <a:rPr lang="en-GB" altLang="it-IT" sz="2400" b="1" dirty="0">
                <a:solidFill>
                  <a:srgbClr val="FF0000"/>
                </a:solidFill>
              </a:rPr>
              <a:t>Breadth First Search </a:t>
            </a:r>
            <a:r>
              <a:rPr lang="en-GB" altLang="it-IT" sz="2000" dirty="0"/>
              <a:t>is the simplest of the graph search algorithms, so let</a:t>
            </a:r>
            <a:r>
              <a:rPr lang="en-GB" altLang="en-GB" sz="2000" dirty="0"/>
              <a:t>’</a:t>
            </a:r>
            <a:r>
              <a:rPr lang="en-GB" altLang="it-IT" sz="2000" dirty="0"/>
              <a:t>s start there, then up to A*.</a:t>
            </a:r>
          </a:p>
          <a:p>
            <a:pPr algn="just" eaLnBrk="1" hangingPunct="1">
              <a:lnSpc>
                <a:spcPts val="3000"/>
              </a:lnSpc>
            </a:pPr>
            <a:endParaRPr lang="en-GB" altLang="it-IT" sz="2000" dirty="0"/>
          </a:p>
          <a:p>
            <a:pPr algn="just" eaLnBrk="1" hangingPunct="1">
              <a:lnSpc>
                <a:spcPts val="3000"/>
              </a:lnSpc>
            </a:pPr>
            <a:r>
              <a:rPr lang="en-GB" altLang="it-IT" sz="2000" dirty="0"/>
              <a:t>The key idea for all of these algorithms is that we keep track of an expanding ring called the </a:t>
            </a:r>
            <a:r>
              <a:rPr lang="en-GB" altLang="it-IT" sz="2400" b="1" dirty="0">
                <a:solidFill>
                  <a:srgbClr val="FF0000"/>
                </a:solidFill>
              </a:rPr>
              <a:t>Frontier</a:t>
            </a:r>
            <a:r>
              <a:rPr lang="en-GB" altLang="it-IT" sz="2000" dirty="0"/>
              <a:t>. </a:t>
            </a:r>
            <a:r>
              <a:rPr lang="en-GB" altLang="it-IT" sz="2000" b="1" dirty="0"/>
              <a:t>Let</a:t>
            </a:r>
            <a:r>
              <a:rPr lang="en-GB" altLang="en-GB" sz="2000" b="1" dirty="0"/>
              <a:t>’</a:t>
            </a:r>
            <a:r>
              <a:rPr lang="en-GB" altLang="it-IT" sz="2000" b="1" dirty="0"/>
              <a:t>s see an animation</a:t>
            </a:r>
            <a:r>
              <a:rPr lang="en-GB" altLang="it-IT" sz="2000" dirty="0"/>
              <a:t> to see how the frontier expands!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251520" y="1268760"/>
            <a:ext cx="8496300" cy="1478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ct val="150000"/>
              </a:lnSpc>
            </a:pPr>
            <a:r>
              <a:rPr lang="en-GB" altLang="it-IT" sz="3200" dirty="0"/>
              <a:t>Now let’s see an example coded in the </a:t>
            </a:r>
            <a:r>
              <a:rPr lang="en-GB" altLang="it-IT" sz="3200" dirty="0" err="1"/>
              <a:t>matlab</a:t>
            </a:r>
            <a:r>
              <a:rPr lang="en-GB" altLang="it-IT" sz="3200" dirty="0"/>
              <a:t> file </a:t>
            </a:r>
            <a:r>
              <a:rPr lang="en-GB" altLang="it-IT" sz="3200" b="1" dirty="0"/>
              <a:t>Astar_3.m</a:t>
            </a:r>
          </a:p>
        </p:txBody>
      </p:sp>
      <p:sp>
        <p:nvSpPr>
          <p:cNvPr id="7" name="Text Box 2"/>
          <p:cNvSpPr txBox="1">
            <a:spLocks noChangeArrowheads="1"/>
          </p:cNvSpPr>
          <p:nvPr/>
        </p:nvSpPr>
        <p:spPr bwMode="auto">
          <a:xfrm>
            <a:off x="1470025" y="6308725"/>
            <a:ext cx="101502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a:latin typeface="Verdana" pitchFamily="34" charset="0"/>
              </a:rPr>
              <a:t>Demo</a:t>
            </a:r>
          </a:p>
        </p:txBody>
      </p:sp>
    </p:spTree>
    <p:extLst>
      <p:ext uri="{BB962C8B-B14F-4D97-AF65-F5344CB8AC3E}">
        <p14:creationId xmlns:p14="http://schemas.microsoft.com/office/powerpoint/2010/main" val="4685275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323850" y="188640"/>
            <a:ext cx="8496300"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just" eaLnBrk="1" hangingPunct="1">
              <a:lnSpc>
                <a:spcPts val="3000"/>
              </a:lnSpc>
            </a:pPr>
            <a:r>
              <a:rPr lang="en-GB" altLang="it-IT" sz="2000" dirty="0"/>
              <a:t>Applying this rules to all the masses, we obtain a path that:</a:t>
            </a:r>
          </a:p>
          <a:p>
            <a:pPr algn="just" eaLnBrk="1" hangingPunct="1">
              <a:lnSpc>
                <a:spcPts val="3000"/>
              </a:lnSpc>
            </a:pPr>
            <a:endParaRPr lang="en-GB" altLang="it-IT" sz="2000" dirty="0"/>
          </a:p>
          <a:p>
            <a:pPr marL="342900" indent="-342900" algn="just" eaLnBrk="1" hangingPunct="1">
              <a:lnSpc>
                <a:spcPts val="3000"/>
              </a:lnSpc>
              <a:buFont typeface="Arial" panose="020B0604020202020204" pitchFamily="34" charset="0"/>
              <a:buChar char="•"/>
            </a:pPr>
            <a:r>
              <a:rPr lang="en-GB" altLang="it-IT" sz="2000" dirty="0"/>
              <a:t>Is more feasible;</a:t>
            </a:r>
          </a:p>
          <a:p>
            <a:pPr marL="342900" indent="-342900" algn="just" eaLnBrk="1" hangingPunct="1">
              <a:lnSpc>
                <a:spcPts val="3000"/>
              </a:lnSpc>
              <a:buFont typeface="Arial" panose="020B0604020202020204" pitchFamily="34" charset="0"/>
              <a:buChar char="•"/>
            </a:pPr>
            <a:r>
              <a:rPr lang="en-GB" altLang="it-IT" sz="2000" dirty="0"/>
              <a:t>Leaves the wall far from it;</a:t>
            </a:r>
          </a:p>
          <a:p>
            <a:pPr marL="342900" indent="-342900" algn="just" eaLnBrk="1" hangingPunct="1">
              <a:lnSpc>
                <a:spcPts val="3000"/>
              </a:lnSpc>
              <a:buFont typeface="Arial" panose="020B0604020202020204" pitchFamily="34" charset="0"/>
              <a:buChar char="•"/>
            </a:pPr>
            <a:r>
              <a:rPr lang="en-GB" altLang="it-IT" sz="2000" dirty="0"/>
              <a:t>Is not the shortest but we</a:t>
            </a:r>
          </a:p>
          <a:p>
            <a:pPr algn="just" eaLnBrk="1" hangingPunct="1">
              <a:lnSpc>
                <a:spcPts val="3000"/>
              </a:lnSpc>
            </a:pPr>
            <a:r>
              <a:rPr lang="en-GB" altLang="it-IT" sz="2000" dirty="0"/>
              <a:t>     don’t waste space or time;</a:t>
            </a:r>
          </a:p>
        </p:txBody>
      </p:sp>
      <p:sp>
        <p:nvSpPr>
          <p:cNvPr id="7" name="Text Box 2"/>
          <p:cNvSpPr txBox="1">
            <a:spLocks noChangeArrowheads="1"/>
          </p:cNvSpPr>
          <p:nvPr/>
        </p:nvSpPr>
        <p:spPr bwMode="auto">
          <a:xfrm>
            <a:off x="1470025" y="6308725"/>
            <a:ext cx="29274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err="1">
                <a:latin typeface="Verdana" pitchFamily="34" charset="0"/>
              </a:rPr>
              <a:t>Elastic</a:t>
            </a:r>
            <a:r>
              <a:rPr lang="it-IT" altLang="it-IT" sz="2000" b="1" dirty="0">
                <a:latin typeface="Verdana" pitchFamily="34" charset="0"/>
              </a:rPr>
              <a:t> band </a:t>
            </a:r>
            <a:r>
              <a:rPr lang="it-IT" altLang="it-IT" sz="2000" b="1" dirty="0" err="1">
                <a:latin typeface="Verdana" pitchFamily="34" charset="0"/>
              </a:rPr>
              <a:t>Result</a:t>
            </a:r>
            <a:endParaRPr lang="it-IT" altLang="it-IT" sz="2000" b="1" dirty="0">
              <a:latin typeface="Verdana" pitchFamily="34" charset="0"/>
            </a:endParaRPr>
          </a:p>
        </p:txBody>
      </p:sp>
      <p:pic>
        <p:nvPicPr>
          <p:cNvPr id="819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694" t="23164" r="35653" b="17312"/>
          <a:stretch/>
        </p:blipFill>
        <p:spPr bwMode="auto">
          <a:xfrm>
            <a:off x="3923928" y="764704"/>
            <a:ext cx="5080957" cy="4769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7610120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asellaDiTesto 1"/>
          <p:cNvSpPr txBox="1">
            <a:spLocks noChangeArrowheads="1"/>
          </p:cNvSpPr>
          <p:nvPr/>
        </p:nvSpPr>
        <p:spPr bwMode="auto">
          <a:xfrm>
            <a:off x="323850" y="188640"/>
            <a:ext cx="8496300"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342900" indent="-342900" algn="just" eaLnBrk="1" hangingPunct="1">
              <a:lnSpc>
                <a:spcPts val="3000"/>
              </a:lnSpc>
              <a:buFont typeface="Arial" panose="020B0604020202020204" pitchFamily="34" charset="0"/>
              <a:buChar char="•"/>
            </a:pPr>
            <a:r>
              <a:rPr lang="en-GB" altLang="it-IT" sz="2000" dirty="0"/>
              <a:t>At this time the elastic band algorithm implemented finds a feasible path but, in some cases, it has some picks in the curvature plot; so we are trying to implement even the rotational springs between the masses to improve the smoothness of the first derivative.</a:t>
            </a:r>
          </a:p>
          <a:p>
            <a:pPr marL="342900" indent="-342900" algn="just" eaLnBrk="1" hangingPunct="1">
              <a:lnSpc>
                <a:spcPts val="3000"/>
              </a:lnSpc>
              <a:buFont typeface="Arial" panose="020B0604020202020204" pitchFamily="34" charset="0"/>
              <a:buChar char="•"/>
            </a:pPr>
            <a:r>
              <a:rPr lang="en-GB" altLang="it-IT" sz="2000" dirty="0"/>
              <a:t>Now we take the walls layout from a black and white image, an improvement is to take the layout from a .</a:t>
            </a:r>
            <a:r>
              <a:rPr lang="en-GB" altLang="it-IT" sz="2000" dirty="0" err="1"/>
              <a:t>dwg</a:t>
            </a:r>
            <a:r>
              <a:rPr lang="en-GB" altLang="it-IT" sz="2000" dirty="0"/>
              <a:t> or a .</a:t>
            </a:r>
            <a:r>
              <a:rPr lang="en-GB" altLang="it-IT" sz="2000" dirty="0" err="1"/>
              <a:t>dxf</a:t>
            </a:r>
            <a:r>
              <a:rPr lang="en-GB" altLang="it-IT" sz="2000" dirty="0"/>
              <a:t> file</a:t>
            </a:r>
          </a:p>
        </p:txBody>
      </p:sp>
      <p:sp>
        <p:nvSpPr>
          <p:cNvPr id="7" name="Text Box 2"/>
          <p:cNvSpPr txBox="1">
            <a:spLocks noChangeArrowheads="1"/>
          </p:cNvSpPr>
          <p:nvPr/>
        </p:nvSpPr>
        <p:spPr bwMode="auto">
          <a:xfrm>
            <a:off x="1470025" y="6308725"/>
            <a:ext cx="329288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it-IT" altLang="it-IT" sz="2000" b="1" dirty="0">
                <a:latin typeface="Verdana" pitchFamily="34" charset="0"/>
              </a:rPr>
              <a:t>Future </a:t>
            </a:r>
            <a:r>
              <a:rPr lang="it-IT" altLang="it-IT" sz="2000" b="1" dirty="0" err="1">
                <a:latin typeface="Verdana" pitchFamily="34" charset="0"/>
              </a:rPr>
              <a:t>improvements</a:t>
            </a:r>
            <a:endParaRPr lang="it-IT" altLang="it-IT" sz="2000" b="1" dirty="0">
              <a:latin typeface="Verdana" pitchFamily="34" charset="0"/>
            </a:endParaRPr>
          </a:p>
        </p:txBody>
      </p:sp>
    </p:spTree>
    <p:extLst>
      <p:ext uri="{BB962C8B-B14F-4D97-AF65-F5344CB8AC3E}">
        <p14:creationId xmlns:p14="http://schemas.microsoft.com/office/powerpoint/2010/main" val="80875123"/>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11356</TotalTime>
  <Words>3200</Words>
  <Application>Microsoft Macintosh PowerPoint</Application>
  <PresentationFormat>On-screen Show (4:3)</PresentationFormat>
  <Paragraphs>423</Paragraphs>
  <Slides>92</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92</vt:i4>
      </vt:variant>
    </vt:vector>
  </HeadingPairs>
  <TitlesOfParts>
    <vt:vector size="97" baseType="lpstr">
      <vt:lpstr>ＭＳ Ｐゴシック</vt:lpstr>
      <vt:lpstr>Arial</vt:lpstr>
      <vt:lpstr>Cambria Math</vt:lpstr>
      <vt:lpstr>Verdana</vt:lpstr>
      <vt:lpstr>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 algorithm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a possible implementation for path planning can be:</vt:lpstr>
      <vt:lpstr>PowerPoint Presentation</vt:lpstr>
      <vt:lpstr>PowerPoint Presentation</vt:lpstr>
      <vt:lpstr>PowerPoint Presentation</vt:lpstr>
      <vt:lpstr>PowerPoint Presentation</vt:lpstr>
      <vt:lpstr>PowerPoint Presentation</vt:lpstr>
    </vt:vector>
  </TitlesOfParts>
  <Company>DIM</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 Cecco</dc:creator>
  <cp:lastModifiedBy>User</cp:lastModifiedBy>
  <cp:revision>666</cp:revision>
  <dcterms:created xsi:type="dcterms:W3CDTF">2014-10-08T17:58:33Z</dcterms:created>
  <dcterms:modified xsi:type="dcterms:W3CDTF">2018-10-30T14:12:59Z</dcterms:modified>
</cp:coreProperties>
</file>